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86" r:id="rId3"/>
    <p:sldId id="287" r:id="rId4"/>
    <p:sldId id="450" r:id="rId5"/>
    <p:sldId id="471" r:id="rId6"/>
    <p:sldId id="464" r:id="rId7"/>
    <p:sldId id="465" r:id="rId8"/>
    <p:sldId id="270" r:id="rId9"/>
    <p:sldId id="278" r:id="rId10"/>
    <p:sldId id="279" r:id="rId11"/>
    <p:sldId id="467" r:id="rId12"/>
    <p:sldId id="472" r:id="rId13"/>
    <p:sldId id="473" r:id="rId14"/>
    <p:sldId id="474" r:id="rId15"/>
    <p:sldId id="476" r:id="rId16"/>
    <p:sldId id="290" r:id="rId17"/>
    <p:sldId id="304" r:id="rId18"/>
    <p:sldId id="292" r:id="rId19"/>
    <p:sldId id="263" r:id="rId20"/>
    <p:sldId id="435" r:id="rId21"/>
    <p:sldId id="377" r:id="rId22"/>
    <p:sldId id="265" r:id="rId23"/>
    <p:sldId id="400" r:id="rId24"/>
    <p:sldId id="401" r:id="rId25"/>
    <p:sldId id="325" r:id="rId26"/>
    <p:sldId id="386" r:id="rId27"/>
    <p:sldId id="387" r:id="rId28"/>
    <p:sldId id="388" r:id="rId29"/>
    <p:sldId id="409" r:id="rId30"/>
    <p:sldId id="443" r:id="rId31"/>
    <p:sldId id="444" r:id="rId32"/>
    <p:sldId id="410" r:id="rId33"/>
    <p:sldId id="415" r:id="rId34"/>
    <p:sldId id="411" r:id="rId35"/>
    <p:sldId id="389" r:id="rId36"/>
    <p:sldId id="407" r:id="rId37"/>
    <p:sldId id="413" r:id="rId38"/>
    <p:sldId id="408" r:id="rId39"/>
    <p:sldId id="405" r:id="rId40"/>
    <p:sldId id="384" r:id="rId41"/>
    <p:sldId id="406" r:id="rId42"/>
    <p:sldId id="436" r:id="rId43"/>
    <p:sldId id="437" r:id="rId44"/>
    <p:sldId id="392" r:id="rId45"/>
    <p:sldId id="419" r:id="rId46"/>
    <p:sldId id="414" r:id="rId47"/>
    <p:sldId id="359" r:id="rId48"/>
    <p:sldId id="365" r:id="rId49"/>
    <p:sldId id="360" r:id="rId50"/>
    <p:sldId id="366" r:id="rId51"/>
    <p:sldId id="368" r:id="rId52"/>
    <p:sldId id="417" r:id="rId53"/>
    <p:sldId id="416" r:id="rId54"/>
    <p:sldId id="418" r:id="rId55"/>
    <p:sldId id="442" r:id="rId56"/>
    <p:sldId id="432" r:id="rId57"/>
    <p:sldId id="420" r:id="rId58"/>
    <p:sldId id="445" r:id="rId59"/>
    <p:sldId id="446" r:id="rId60"/>
    <p:sldId id="449" r:id="rId61"/>
    <p:sldId id="423" r:id="rId62"/>
    <p:sldId id="433" r:id="rId63"/>
    <p:sldId id="424" r:id="rId64"/>
    <p:sldId id="425" r:id="rId65"/>
    <p:sldId id="426" r:id="rId66"/>
    <p:sldId id="427" r:id="rId67"/>
    <p:sldId id="434" r:id="rId68"/>
    <p:sldId id="440" r:id="rId69"/>
    <p:sldId id="520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530" r:id="rId80"/>
    <p:sldId id="531" r:id="rId81"/>
    <p:sldId id="532" r:id="rId82"/>
    <p:sldId id="533" r:id="rId83"/>
    <p:sldId id="534" r:id="rId84"/>
    <p:sldId id="565" r:id="rId8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4660"/>
  </p:normalViewPr>
  <p:slideViewPr>
    <p:cSldViewPr>
      <p:cViewPr>
        <p:scale>
          <a:sx n="100" d="100"/>
          <a:sy n="100" d="100"/>
        </p:scale>
        <p:origin x="1938" y="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9237314085739298E-2"/>
          <c:y val="2.3782424924157199E-2"/>
          <c:w val="0.792563320209974"/>
          <c:h val="0.845616286600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Frame Error Rate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GMM</c:v>
                </c:pt>
                <c:pt idx="1">
                  <c:v>36M ±10</c:v>
                </c:pt>
                <c:pt idx="2">
                  <c:v>100M ±10</c:v>
                </c:pt>
                <c:pt idx="3">
                  <c:v>200M ±10</c:v>
                </c:pt>
                <c:pt idx="4">
                  <c:v>100M ±20</c:v>
                </c:pt>
                <c:pt idx="5">
                  <c:v>200M ±20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1">
                  <c:v>33.800000000000011</c:v>
                </c:pt>
                <c:pt idx="2">
                  <c:v>21.5</c:v>
                </c:pt>
                <c:pt idx="3">
                  <c:v>13.900000000000009</c:v>
                </c:pt>
                <c:pt idx="4">
                  <c:v>14.5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48-48F8-87C7-A2A21CCAF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9303984"/>
        <c:axId val="20493028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Word Error Rate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GMM</c:v>
                </c:pt>
                <c:pt idx="1">
                  <c:v>36M ±10</c:v>
                </c:pt>
                <c:pt idx="2">
                  <c:v>100M ±10</c:v>
                </c:pt>
                <c:pt idx="3">
                  <c:v>200M ±10</c:v>
                </c:pt>
                <c:pt idx="4">
                  <c:v>100M ±20</c:v>
                </c:pt>
                <c:pt idx="5">
                  <c:v>200M ±20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21.7</c:v>
                </c:pt>
                <c:pt idx="1">
                  <c:v>15.1</c:v>
                </c:pt>
                <c:pt idx="2">
                  <c:v>14.5</c:v>
                </c:pt>
                <c:pt idx="3">
                  <c:v>15</c:v>
                </c:pt>
                <c:pt idx="4">
                  <c:v>14.9</c:v>
                </c:pt>
                <c:pt idx="5">
                  <c:v>15.4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48-48F8-87C7-A2A21CCAF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238656"/>
        <c:axId val="2049299632"/>
      </c:lineChart>
      <c:valAx>
        <c:axId val="20493028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Frame Error Rate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49303984"/>
        <c:crosses val="autoZero"/>
        <c:crossBetween val="between"/>
      </c:valAx>
      <c:catAx>
        <c:axId val="2049303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Model Size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049302896"/>
        <c:crosses val="autoZero"/>
        <c:auto val="1"/>
        <c:lblAlgn val="ctr"/>
        <c:lblOffset val="100"/>
        <c:noMultiLvlLbl val="0"/>
      </c:catAx>
      <c:valAx>
        <c:axId val="204929963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Word Error Rate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74238656"/>
        <c:crosses val="max"/>
        <c:crossBetween val="between"/>
      </c:valAx>
      <c:catAx>
        <c:axId val="174238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4929963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61603794838145198"/>
          <c:y val="2.7578314074377001E-2"/>
          <c:w val="0.21545177165354301"/>
          <c:h val="0.12015236731772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FE74B-8870-4374-9EA3-6E3F44C2D485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6C51F-071A-466D-AFFF-1FE5B468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7E97E-C0C8-4852-8C17-6AF951BD7510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A4A67-12B3-4786-8ED0-DDBA7EF71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89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B5FF5B-1582-9A48-9D54-0B146D366A53}" type="slidenum">
              <a:rPr lang="en-US"/>
              <a:pPr/>
              <a:t>18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33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93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F8DD30-C4AF-4442-A2A4-5883A7E9C4EB}" type="slidenum">
              <a:rPr lang="en-US" altLang="ko-KR" smtClean="0">
                <a:latin typeface="굴림" charset="-127"/>
                <a:ea typeface="굴림" charset="-127"/>
              </a:rPr>
              <a:pPr/>
              <a:t>49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26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75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63E2D2-E9A6-4380-A674-9C3C325B17BF}" type="slidenum">
              <a:rPr lang="en-US" altLang="ko-KR" smtClean="0">
                <a:latin typeface="굴림" charset="-127"/>
                <a:ea typeface="굴림" charset="-127"/>
              </a:rPr>
              <a:pPr/>
              <a:t>50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84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26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794282-29DB-4238-83E1-B6B47C129B83}" type="slidenum">
              <a:rPr lang="en-US" altLang="ko-KR" smtClean="0">
                <a:latin typeface="굴림" charset="-127"/>
                <a:ea typeface="굴림" charset="-127"/>
              </a:rPr>
              <a:pPr/>
              <a:t>51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256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13E906-33B3-4879-9CAA-BD0F691192FB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19968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99683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26368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29754-6EC7-4A93-B450-6274CB6BD75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9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DF432-9AC5-0645-A163-5F9C04D424D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24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29754-6EC7-4A93-B450-6274CB6BD75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DF432-9AC5-0645-A163-5F9C04D424D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7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50hr broadcast news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00C80-007A-471A-AB8E-32DE6A6EA3A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67618F-B2E2-43C7-9E69-12F84B08BA10}" type="slidenum">
              <a:rPr lang="ko-KR" altLang="en-US">
                <a:ea typeface="굴림" charset="-127"/>
              </a:rPr>
              <a:pPr/>
              <a:t>25</a:t>
            </a:fld>
            <a:endParaRPr lang="en-US" altLang="ko-KR">
              <a:ea typeface="굴림" charset="-127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040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084F65-946C-FD49-A4DA-21AF8220D839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7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7CF2B12-1822-1F45-B645-5D7966EA7146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7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870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98DAE-430F-48F8-9E8A-2DB78A70C396}" type="slidenum">
              <a:rPr lang="en-US" altLang="ko-KR" smtClean="0">
                <a:latin typeface="굴림" charset="-127"/>
                <a:ea typeface="굴림" charset="-127"/>
              </a:rPr>
              <a:pPr/>
              <a:t>44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8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29754-6EC7-4A93-B450-6274CB6BD75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24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5DC06-3B33-4CEE-AD8B-BCF3A06FFD6F}" type="slidenum">
              <a:rPr lang="en-US" altLang="ko-KR" smtClean="0">
                <a:latin typeface="굴림" charset="-127"/>
                <a:ea typeface="굴림" charset="-127"/>
              </a:rPr>
              <a:pPr/>
              <a:t>46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16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983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F7450-D3B6-4A44-8D49-1A76F8AF0B9A}" type="slidenum">
              <a:rPr lang="en-US" altLang="ko-KR" smtClean="0">
                <a:latin typeface="굴림" charset="-127"/>
                <a:ea typeface="굴림" charset="-127"/>
              </a:rPr>
              <a:pPr/>
              <a:t>47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34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E8529B-1FA0-46D6-B4D7-89B4B64D7471}" type="slidenum">
              <a:rPr lang="en-US" altLang="ko-KR" smtClean="0">
                <a:latin typeface="굴림" charset="-127"/>
                <a:ea typeface="굴림" charset="-127"/>
              </a:rPr>
              <a:pPr/>
              <a:t>48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0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F821-8DA1-482E-93BC-BA5D1E4FDBE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BB7D8-5B7A-456C-9561-369EFF20027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6.w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29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1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gif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HMM</a:t>
            </a:r>
            <a:r>
              <a:rPr lang="ko-KR" altLang="en-US" sz="3600" dirty="0"/>
              <a:t> 기반의 음성인식</a:t>
            </a:r>
            <a:br>
              <a:rPr lang="en-US" altLang="ko-KR" sz="3600" dirty="0"/>
            </a:br>
            <a:r>
              <a:rPr lang="en-US" altLang="ko-KR" sz="3600" dirty="0"/>
              <a:t>Speech Recognition with Hidden Markov Models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042581"/>
            <a:ext cx="6400800" cy="1752600"/>
          </a:xfrm>
        </p:spPr>
        <p:txBody>
          <a:bodyPr/>
          <a:lstStyle/>
          <a:p>
            <a:r>
              <a:rPr lang="ko-KR" altLang="en-US" dirty="0"/>
              <a:t>서울대학교 전기정보공학부</a:t>
            </a:r>
            <a:endParaRPr lang="en-US" altLang="ko-KR" dirty="0"/>
          </a:p>
          <a:p>
            <a:r>
              <a:rPr lang="ko-KR" altLang="en-US" dirty="0"/>
              <a:t>교수 성원용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articulation consonant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3"/>
            <a:ext cx="9144000" cy="52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8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Tri-phone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어떤 </a:t>
            </a:r>
            <a:r>
              <a:rPr lang="en-US" altLang="ko-KR" dirty="0"/>
              <a:t>phoneme </a:t>
            </a:r>
            <a:r>
              <a:rPr lang="ko-KR" altLang="en-US"/>
              <a:t>을 발음하는 과정을 앞부분</a:t>
            </a:r>
            <a:r>
              <a:rPr lang="en-US" altLang="ko-KR" dirty="0"/>
              <a:t>, </a:t>
            </a:r>
            <a:r>
              <a:rPr lang="ko-KR" altLang="en-US"/>
              <a:t>중간부분</a:t>
            </a:r>
            <a:r>
              <a:rPr lang="en-US" altLang="ko-KR" dirty="0"/>
              <a:t>, </a:t>
            </a:r>
            <a:r>
              <a:rPr lang="ko-KR" altLang="en-US"/>
              <a:t>뒷부분 이렇게 세부분 </a:t>
            </a:r>
            <a:r>
              <a:rPr lang="en-US" altLang="ko-KR" dirty="0"/>
              <a:t>(tri)</a:t>
            </a:r>
            <a:r>
              <a:rPr lang="ko-KR" altLang="en-US"/>
              <a:t>의 </a:t>
            </a:r>
            <a:r>
              <a:rPr lang="en-US" altLang="ko-KR" dirty="0"/>
              <a:t>state </a:t>
            </a:r>
            <a:r>
              <a:rPr lang="ko-KR" altLang="en-US"/>
              <a:t>로 나누어서 모델링</a:t>
            </a:r>
            <a:endParaRPr lang="en-US" altLang="ko-KR" dirty="0"/>
          </a:p>
          <a:p>
            <a:r>
              <a:rPr lang="ko-KR" altLang="en-US" dirty="0"/>
              <a:t>이 경우 각 부분은 비교적 일정한 주파수 특성을 보인다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앞부분과 뒷부분은 이어지는 발음에 따라 달라진다 </a:t>
            </a:r>
            <a:r>
              <a:rPr lang="en-US" altLang="ko-KR" dirty="0"/>
              <a:t>(context dependent). </a:t>
            </a:r>
            <a:r>
              <a:rPr lang="ko-KR" altLang="en-US"/>
              <a:t>따라서 </a:t>
            </a:r>
            <a:r>
              <a:rPr lang="en-US" altLang="ko-KR" dirty="0" err="1"/>
              <a:t>triphone</a:t>
            </a:r>
            <a:r>
              <a:rPr lang="en-US" altLang="ko-KR" dirty="0"/>
              <a:t> </a:t>
            </a:r>
            <a:r>
              <a:rPr lang="ko-KR" altLang="en-US"/>
              <a:t>의 개수는 엄청 많아질 수 있는데 </a:t>
            </a:r>
            <a:r>
              <a:rPr lang="en-US" altLang="ko-KR" dirty="0"/>
              <a:t>(</a:t>
            </a:r>
            <a:r>
              <a:rPr lang="ko-KR" altLang="en-US"/>
              <a:t>수만</a:t>
            </a:r>
            <a:r>
              <a:rPr lang="en-US" altLang="ko-KR" dirty="0"/>
              <a:t>) </a:t>
            </a:r>
            <a:r>
              <a:rPr lang="ko-KR" altLang="en-US"/>
              <a:t>이를 줄여서 수천개로 만들어 쓴다</a:t>
            </a:r>
            <a:r>
              <a:rPr lang="en-US" altLang="ko-KR" dirty="0"/>
              <a:t>. </a:t>
            </a:r>
            <a:r>
              <a:rPr lang="ko-KR" altLang="en-US"/>
              <a:t>이를</a:t>
            </a:r>
            <a:r>
              <a:rPr lang="en-US" altLang="ko-KR" dirty="0"/>
              <a:t> CD-</a:t>
            </a:r>
            <a:r>
              <a:rPr lang="en-US" altLang="ko-KR" dirty="0" err="1"/>
              <a:t>triphone</a:t>
            </a:r>
            <a:r>
              <a:rPr lang="en-US" altLang="ko-KR" dirty="0"/>
              <a:t> states </a:t>
            </a:r>
            <a:r>
              <a:rPr lang="ko-KR" altLang="en-US"/>
              <a:t>라 한다</a:t>
            </a:r>
            <a:r>
              <a:rPr lang="en-US" altLang="ko-KR" dirty="0"/>
              <a:t>.  </a:t>
            </a:r>
            <a:r>
              <a:rPr lang="ko-KR" altLang="en-US"/>
              <a:t>이 </a:t>
            </a:r>
            <a:r>
              <a:rPr lang="en-US" altLang="ko-KR" dirty="0"/>
              <a:t>CD-</a:t>
            </a:r>
            <a:r>
              <a:rPr lang="en-US" altLang="ko-KR" dirty="0" err="1"/>
              <a:t>triphone</a:t>
            </a:r>
            <a:r>
              <a:rPr lang="en-US" altLang="ko-KR" dirty="0"/>
              <a:t> states </a:t>
            </a:r>
            <a:r>
              <a:rPr lang="ko-KR" altLang="en-US"/>
              <a:t>가 보통의 </a:t>
            </a:r>
            <a:r>
              <a:rPr lang="en-US" altLang="ko-KR" dirty="0"/>
              <a:t>hidden Markov model</a:t>
            </a:r>
            <a:r>
              <a:rPr lang="ko-KR" altLang="en-US"/>
              <a:t>에 사용된다</a:t>
            </a:r>
            <a:r>
              <a:rPr lang="en-US" altLang="ko-KR" dirty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1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Hierarchical modeling of speech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2486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Phonetic context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358837" cy="4525963"/>
          </a:xfrm>
        </p:spPr>
        <p:txBody>
          <a:bodyPr/>
          <a:lstStyle/>
          <a:p>
            <a:r>
              <a:rPr lang="en-US" altLang="ko-KR" dirty="0"/>
              <a:t>Context – </a:t>
            </a:r>
            <a:r>
              <a:rPr lang="ko-KR" altLang="en-US" dirty="0"/>
              <a:t>좌우의 발음에 의해서 가운데 발음이 영향을 받음 </a:t>
            </a:r>
            <a:r>
              <a:rPr lang="en-US" altLang="ko-KR" dirty="0"/>
              <a:t>(</a:t>
            </a:r>
            <a:r>
              <a:rPr lang="en-US" altLang="ko-KR" dirty="0" err="1"/>
              <a:t>coarticulation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/n/ in ten (dental) and tenth (alveolar)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22" y="1424721"/>
            <a:ext cx="4319378" cy="45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Three state phone models (</a:t>
            </a:r>
            <a:r>
              <a:rPr lang="en-US" altLang="ko-KR" dirty="0" err="1"/>
              <a:t>triphone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7638"/>
            <a:ext cx="5544616" cy="280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2" y="4221088"/>
            <a:ext cx="8725715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4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Acoustic modeling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음성을 듣고서 발음으로 표시함</a:t>
            </a:r>
            <a:r>
              <a:rPr lang="en-US" altLang="ko-KR" dirty="0"/>
              <a:t>. </a:t>
            </a:r>
            <a:r>
              <a:rPr lang="ko-KR" altLang="en-US" dirty="0"/>
              <a:t>이 때 표현하는 발음의 단위에 따라</a:t>
            </a:r>
            <a:endParaRPr lang="en-US" altLang="ko-KR" dirty="0"/>
          </a:p>
          <a:p>
            <a:pPr lvl="1"/>
            <a:r>
              <a:rPr lang="en-US" altLang="ko-KR" dirty="0" err="1"/>
              <a:t>Triphone</a:t>
            </a:r>
            <a:r>
              <a:rPr lang="en-US" altLang="ko-KR" dirty="0"/>
              <a:t> states (</a:t>
            </a:r>
            <a:r>
              <a:rPr lang="ko-KR" altLang="en-US" dirty="0"/>
              <a:t>매우 작은 시간 단위로 표현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매우</a:t>
            </a:r>
            <a:r>
              <a:rPr lang="en-US" altLang="ko-KR" dirty="0"/>
              <a:t> </a:t>
            </a:r>
            <a:r>
              <a:rPr lang="ko-KR" altLang="en-US" dirty="0"/>
              <a:t>안정된 주파수 특징을 보이기 때문에 인식이 쉽다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이를 꾀어 맞추어서 단어와 문장으로 만들기가 복잡하다</a:t>
            </a:r>
            <a:r>
              <a:rPr lang="en-US" altLang="ko-KR" dirty="0"/>
              <a:t>. </a:t>
            </a:r>
            <a:r>
              <a:rPr lang="ko-KR" altLang="en-US" dirty="0"/>
              <a:t>더 복잡한 </a:t>
            </a:r>
            <a:r>
              <a:rPr lang="en-US" altLang="ko-KR" dirty="0"/>
              <a:t>hidden Markov model. </a:t>
            </a:r>
          </a:p>
          <a:p>
            <a:pPr lvl="2"/>
            <a:r>
              <a:rPr lang="ko-KR" altLang="en-US" dirty="0"/>
              <a:t>전체적으로 정확도 좋다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Monophone</a:t>
            </a:r>
            <a:r>
              <a:rPr lang="en-US" altLang="ko-KR" dirty="0"/>
              <a:t> (40~70</a:t>
            </a:r>
            <a:r>
              <a:rPr lang="ko-KR" altLang="en-US" dirty="0"/>
              <a:t>개의</a:t>
            </a:r>
            <a:r>
              <a:rPr lang="en-US" altLang="ko-KR" dirty="0"/>
              <a:t> phoneme </a:t>
            </a:r>
            <a:r>
              <a:rPr lang="ko-KR" altLang="en-US" dirty="0"/>
              <a:t>으로 표현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Grapheme (</a:t>
            </a:r>
            <a:r>
              <a:rPr lang="ko-KR" altLang="en-US" dirty="0"/>
              <a:t>알파벳 글자로 표현</a:t>
            </a:r>
            <a:r>
              <a:rPr lang="en-US" altLang="ko-KR" dirty="0"/>
              <a:t>) – </a:t>
            </a:r>
            <a:r>
              <a:rPr lang="ko-KR" altLang="en-US" dirty="0" err="1"/>
              <a:t>수십개</a:t>
            </a:r>
            <a:r>
              <a:rPr lang="en-US" altLang="ko-KR" dirty="0"/>
              <a:t>, 1</a:t>
            </a:r>
            <a:r>
              <a:rPr lang="ko-KR" altLang="en-US" dirty="0"/>
              <a:t>초에 </a:t>
            </a:r>
            <a:r>
              <a:rPr lang="ko-KR" altLang="en-US" dirty="0" err="1"/>
              <a:t>몇번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Wordpiece</a:t>
            </a:r>
            <a:r>
              <a:rPr lang="en-US" altLang="ko-KR" dirty="0"/>
              <a:t> – </a:t>
            </a:r>
            <a:r>
              <a:rPr lang="ko-KR" altLang="en-US" dirty="0"/>
              <a:t>수백 </a:t>
            </a:r>
            <a:r>
              <a:rPr lang="en-US" altLang="ko-KR" dirty="0"/>
              <a:t>~ </a:t>
            </a:r>
            <a:r>
              <a:rPr lang="ko-KR" altLang="en-US" dirty="0"/>
              <a:t>수만</a:t>
            </a:r>
            <a:endParaRPr lang="en-US" altLang="ko-KR" dirty="0"/>
          </a:p>
          <a:p>
            <a:pPr lvl="1"/>
            <a:r>
              <a:rPr lang="en-US" altLang="ko-KR" dirty="0"/>
              <a:t>Word – </a:t>
            </a:r>
            <a:r>
              <a:rPr lang="ko-KR" altLang="en-US" dirty="0"/>
              <a:t>수십만 단어</a:t>
            </a:r>
            <a:r>
              <a:rPr lang="en-US" altLang="ko-KR" dirty="0"/>
              <a:t>, 1</a:t>
            </a:r>
            <a:r>
              <a:rPr lang="ko-KR" altLang="en-US" dirty="0"/>
              <a:t>초 정도의 시간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8F89CE8-B077-49C4-9BD4-BA19F04E6F8E}"/>
              </a:ext>
            </a:extLst>
          </p:cNvPr>
          <p:cNvCxnSpPr/>
          <p:nvPr/>
        </p:nvCxnSpPr>
        <p:spPr>
          <a:xfrm>
            <a:off x="323528" y="3068960"/>
            <a:ext cx="0" cy="280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20CC7F-5DC5-488F-B19E-499A32FDB933}"/>
              </a:ext>
            </a:extLst>
          </p:cNvPr>
          <p:cNvSpPr txBox="1"/>
          <p:nvPr/>
        </p:nvSpPr>
        <p:spPr>
          <a:xfrm>
            <a:off x="-5137" y="2608347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10~20msec</a:t>
            </a:r>
          </a:p>
          <a:p>
            <a:r>
              <a:rPr lang="ko-KR" altLang="en-US" dirty="0"/>
              <a:t>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73091-CFC7-40FC-932F-298B165CD980}"/>
              </a:ext>
            </a:extLst>
          </p:cNvPr>
          <p:cNvSpPr txBox="1"/>
          <p:nvPr/>
        </p:nvSpPr>
        <p:spPr>
          <a:xfrm>
            <a:off x="0" y="5985559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100msec~1</a:t>
            </a:r>
            <a:r>
              <a:rPr lang="ko-KR" altLang="en-US" dirty="0"/>
              <a:t>초</a:t>
            </a:r>
            <a:br>
              <a:rPr lang="en-US" altLang="ko-KR" dirty="0"/>
            </a:br>
            <a:r>
              <a:rPr lang="ko-KR" altLang="en-US" dirty="0"/>
              <a:t>정도의 정보</a:t>
            </a:r>
          </a:p>
        </p:txBody>
      </p:sp>
    </p:spTree>
    <p:extLst>
      <p:ext uri="{BB962C8B-B14F-4D97-AF65-F5344CB8AC3E}">
        <p14:creationId xmlns:p14="http://schemas.microsoft.com/office/powerpoint/2010/main" val="143868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HMM </a:t>
            </a:r>
            <a:r>
              <a:rPr lang="ko-KR" altLang="en-US"/>
              <a:t>기반 음성인식 </a:t>
            </a:r>
            <a:br>
              <a:rPr lang="en-US" altLang="ko-KR" dirty="0"/>
            </a:br>
            <a:r>
              <a:rPr lang="ko-KR" altLang="en-US"/>
              <a:t>알고리즘의 기초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2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대용량 음성인식</a:t>
            </a:r>
            <a:r>
              <a:rPr lang="en-US" altLang="ko-KR" dirty="0"/>
              <a:t>, </a:t>
            </a:r>
            <a:r>
              <a:rPr lang="ko-KR" altLang="en-US"/>
              <a:t>왜 어려운가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Acoustic information</a:t>
            </a:r>
            <a:r>
              <a:rPr lang="ko-KR" altLang="en-US" dirty="0"/>
              <a:t>만으로 음성인식 잘</a:t>
            </a:r>
            <a:r>
              <a:rPr lang="en-US" altLang="ko-KR" dirty="0"/>
              <a:t> </a:t>
            </a:r>
            <a:r>
              <a:rPr lang="ko-KR" altLang="en-US" dirty="0" err="1"/>
              <a:t>안된다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불완전한 발음</a:t>
            </a:r>
            <a:r>
              <a:rPr lang="en-US" altLang="ko-KR" dirty="0"/>
              <a:t>, phonetically (p &lt;-&gt; f), skipping, insertion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phoneme</a:t>
            </a:r>
            <a:r>
              <a:rPr lang="ko-KR" altLang="en-US" dirty="0"/>
              <a:t>의 </a:t>
            </a:r>
            <a:r>
              <a:rPr lang="en-US" altLang="ko-KR" dirty="0"/>
              <a:t>duration</a:t>
            </a:r>
            <a:r>
              <a:rPr lang="ko-KR" altLang="en-US" dirty="0"/>
              <a:t>이 일정치 </a:t>
            </a:r>
            <a:r>
              <a:rPr lang="ko-KR" altLang="en-US"/>
              <a:t>않다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주변 환경</a:t>
            </a:r>
            <a:r>
              <a:rPr lang="en-US" altLang="ko-KR" dirty="0"/>
              <a:t>, </a:t>
            </a:r>
            <a:r>
              <a:rPr lang="ko-KR" altLang="en-US"/>
              <a:t>마이크 등 </a:t>
            </a:r>
            <a:endParaRPr lang="en-US" altLang="ko-KR" dirty="0"/>
          </a:p>
          <a:p>
            <a:r>
              <a:rPr lang="ko-KR" altLang="en-US" dirty="0"/>
              <a:t>인간은 어떻게 가능</a:t>
            </a:r>
            <a:r>
              <a:rPr lang="en-US" altLang="ko-KR" dirty="0"/>
              <a:t>? Knowledge</a:t>
            </a:r>
            <a:r>
              <a:rPr lang="ko-KR" altLang="en-US" dirty="0"/>
              <a:t>기반 </a:t>
            </a:r>
            <a:endParaRPr lang="en-US" altLang="ko-KR" dirty="0"/>
          </a:p>
          <a:p>
            <a:pPr lvl="1"/>
            <a:r>
              <a:rPr lang="ko-KR" altLang="en-US" dirty="0"/>
              <a:t>제한된 개수의 </a:t>
            </a:r>
            <a:r>
              <a:rPr lang="en-US" altLang="ko-KR" dirty="0"/>
              <a:t>phoneme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제한된 개수의 단어 사용</a:t>
            </a:r>
            <a:endParaRPr lang="en-US" altLang="ko-KR" dirty="0"/>
          </a:p>
          <a:p>
            <a:pPr lvl="1"/>
            <a:r>
              <a:rPr lang="ko-KR" altLang="en-US" dirty="0"/>
              <a:t>단어와 단어 사이의 </a:t>
            </a:r>
            <a:r>
              <a:rPr lang="en-US" altLang="ko-KR" dirty="0"/>
              <a:t>transition </a:t>
            </a:r>
            <a:r>
              <a:rPr lang="ko-KR" altLang="en-US" dirty="0"/>
              <a:t>확률 </a:t>
            </a:r>
            <a:r>
              <a:rPr lang="en-US" altLang="ko-KR" dirty="0"/>
              <a:t>(language model)</a:t>
            </a:r>
          </a:p>
          <a:p>
            <a:r>
              <a:rPr lang="ko-KR" altLang="en-US" dirty="0"/>
              <a:t>인간은 대화 </a:t>
            </a:r>
            <a:r>
              <a:rPr lang="en-US" altLang="ko-KR" dirty="0"/>
              <a:t>context </a:t>
            </a:r>
            <a:r>
              <a:rPr lang="ko-KR" altLang="en-US" dirty="0"/>
              <a:t>상에서 나올 단어를 예상하고</a:t>
            </a:r>
            <a:r>
              <a:rPr lang="en-US" altLang="ko-KR" dirty="0"/>
              <a:t>, </a:t>
            </a:r>
            <a:r>
              <a:rPr lang="ko-KR" altLang="en-US" dirty="0"/>
              <a:t>불완전한 발음에서도 어떤 단어인지를 예측함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Statistical modeling in short-term and long-term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72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sz="4400" dirty="0"/>
              <a:t>음성인식 </a:t>
            </a:r>
            <a:r>
              <a:rPr lang="ko-KR" altLang="en-US" sz="4400" dirty="0" err="1"/>
              <a:t>에러율</a:t>
            </a:r>
            <a:r>
              <a:rPr lang="ko-KR" altLang="en-US" sz="4400" dirty="0"/>
              <a:t> </a:t>
            </a:r>
            <a:r>
              <a:rPr lang="en-US" altLang="ko-KR" sz="4400" dirty="0"/>
              <a:t>(task dependent)</a:t>
            </a:r>
            <a:r>
              <a:rPr lang="ko-KR" altLang="en-US" sz="4400"/>
              <a:t> </a:t>
            </a:r>
            <a:endParaRPr lang="en-US" sz="4400" dirty="0"/>
          </a:p>
        </p:txBody>
      </p:sp>
      <p:graphicFrame>
        <p:nvGraphicFramePr>
          <p:cNvPr id="1345539" name="Group 3"/>
          <p:cNvGraphicFramePr>
            <a:graphicFrameLocks noGrp="1"/>
          </p:cNvGraphicFramePr>
          <p:nvPr/>
        </p:nvGraphicFramePr>
        <p:xfrm>
          <a:off x="381000" y="2286000"/>
          <a:ext cx="8382000" cy="2906713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Vocabulary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Word Error Rate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Digits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read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WSJ read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Broadcast news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64,000+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Conversational Telephone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64,000+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1109663" y="1576388"/>
            <a:ext cx="7133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Ballpark numbers; exact numbers depend very much on the specific corpus</a:t>
            </a:r>
          </a:p>
        </p:txBody>
      </p:sp>
    </p:spTree>
    <p:extLst>
      <p:ext uri="{BB962C8B-B14F-4D97-AF65-F5344CB8AC3E}">
        <p14:creationId xmlns:p14="http://schemas.microsoft.com/office/powerpoint/2010/main" val="202547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음성인식 </a:t>
            </a:r>
            <a:r>
              <a:rPr lang="en-US" altLang="ko-KR" dirty="0"/>
              <a:t>-</a:t>
            </a:r>
            <a:r>
              <a:rPr lang="ko-KR" altLang="en-US"/>
              <a:t> </a:t>
            </a:r>
            <a:r>
              <a:rPr lang="en-US" altLang="ko-KR" dirty="0"/>
              <a:t>knowledge integration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35696" y="2492896"/>
            <a:ext cx="1296144" cy="7200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신호분석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35696" y="3861048"/>
            <a:ext cx="1296144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779912" y="2492896"/>
            <a:ext cx="3672408" cy="21602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3928" y="2492896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음향모델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(AM)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928" y="3220415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(Lexicon)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3928" y="3933056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언어모델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(LM)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696" y="1700808"/>
            <a:ext cx="1296144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cxnSp>
        <p:nvCxnSpPr>
          <p:cNvPr id="13" name="직선 화살표 연결선 12"/>
          <p:cNvCxnSpPr>
            <a:stCxn id="11" idx="2"/>
            <a:endCxn id="3" idx="0"/>
          </p:cNvCxnSpPr>
          <p:nvPr/>
        </p:nvCxnSpPr>
        <p:spPr>
          <a:xfrm>
            <a:off x="2483768" y="2060848"/>
            <a:ext cx="0" cy="432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3" idx="3"/>
            <a:endCxn id="8" idx="1"/>
          </p:cNvCxnSpPr>
          <p:nvPr/>
        </p:nvCxnSpPr>
        <p:spPr>
          <a:xfrm>
            <a:off x="3131840" y="2852936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</p:cNvCxnSpPr>
          <p:nvPr/>
        </p:nvCxnSpPr>
        <p:spPr>
          <a:xfrm flipV="1">
            <a:off x="3131840" y="3068960"/>
            <a:ext cx="792088" cy="115212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3131840" y="3609020"/>
            <a:ext cx="792088" cy="61206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131840" y="4221088"/>
            <a:ext cx="792088" cy="4344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자유형 21"/>
          <p:cNvSpPr/>
          <p:nvPr/>
        </p:nvSpPr>
        <p:spPr>
          <a:xfrm>
            <a:off x="5753528" y="2661007"/>
            <a:ext cx="1582220" cy="1808251"/>
          </a:xfrm>
          <a:custGeom>
            <a:avLst/>
            <a:gdLst>
              <a:gd name="connsiteX0" fmla="*/ 616450 w 1582220"/>
              <a:gd name="connsiteY0" fmla="*/ 184935 h 1808251"/>
              <a:gd name="connsiteX1" fmla="*/ 616450 w 1582220"/>
              <a:gd name="connsiteY1" fmla="*/ 184935 h 1808251"/>
              <a:gd name="connsiteX2" fmla="*/ 544530 w 1582220"/>
              <a:gd name="connsiteY2" fmla="*/ 113015 h 1808251"/>
              <a:gd name="connsiteX3" fmla="*/ 359596 w 1582220"/>
              <a:gd name="connsiteY3" fmla="*/ 133564 h 1808251"/>
              <a:gd name="connsiteX4" fmla="*/ 297951 w 1582220"/>
              <a:gd name="connsiteY4" fmla="*/ 184935 h 1808251"/>
              <a:gd name="connsiteX5" fmla="*/ 277402 w 1582220"/>
              <a:gd name="connsiteY5" fmla="*/ 246580 h 1808251"/>
              <a:gd name="connsiteX6" fmla="*/ 267128 w 1582220"/>
              <a:gd name="connsiteY6" fmla="*/ 277402 h 1808251"/>
              <a:gd name="connsiteX7" fmla="*/ 277402 w 1582220"/>
              <a:gd name="connsiteY7" fmla="*/ 390418 h 1808251"/>
              <a:gd name="connsiteX8" fmla="*/ 287676 w 1582220"/>
              <a:gd name="connsiteY8" fmla="*/ 421240 h 1808251"/>
              <a:gd name="connsiteX9" fmla="*/ 256854 w 1582220"/>
              <a:gd name="connsiteY9" fmla="*/ 431514 h 1808251"/>
              <a:gd name="connsiteX10" fmla="*/ 143838 w 1582220"/>
              <a:gd name="connsiteY10" fmla="*/ 441789 h 1808251"/>
              <a:gd name="connsiteX11" fmla="*/ 113016 w 1582220"/>
              <a:gd name="connsiteY11" fmla="*/ 472611 h 1808251"/>
              <a:gd name="connsiteX12" fmla="*/ 71919 w 1582220"/>
              <a:gd name="connsiteY12" fmla="*/ 493159 h 1808251"/>
              <a:gd name="connsiteX13" fmla="*/ 51371 w 1582220"/>
              <a:gd name="connsiteY13" fmla="*/ 523982 h 1808251"/>
              <a:gd name="connsiteX14" fmla="*/ 30823 w 1582220"/>
              <a:gd name="connsiteY14" fmla="*/ 606175 h 1808251"/>
              <a:gd name="connsiteX15" fmla="*/ 20548 w 1582220"/>
              <a:gd name="connsiteY15" fmla="*/ 647272 h 1808251"/>
              <a:gd name="connsiteX16" fmla="*/ 10274 w 1582220"/>
              <a:gd name="connsiteY16" fmla="*/ 678094 h 1808251"/>
              <a:gd name="connsiteX17" fmla="*/ 0 w 1582220"/>
              <a:gd name="connsiteY17" fmla="*/ 729465 h 1808251"/>
              <a:gd name="connsiteX18" fmla="*/ 30823 w 1582220"/>
              <a:gd name="connsiteY18" fmla="*/ 811658 h 1808251"/>
              <a:gd name="connsiteX19" fmla="*/ 61645 w 1582220"/>
              <a:gd name="connsiteY19" fmla="*/ 821932 h 1808251"/>
              <a:gd name="connsiteX20" fmla="*/ 82193 w 1582220"/>
              <a:gd name="connsiteY20" fmla="*/ 852755 h 1808251"/>
              <a:gd name="connsiteX21" fmla="*/ 113016 w 1582220"/>
              <a:gd name="connsiteY21" fmla="*/ 873303 h 1808251"/>
              <a:gd name="connsiteX22" fmla="*/ 123290 w 1582220"/>
              <a:gd name="connsiteY22" fmla="*/ 904126 h 1808251"/>
              <a:gd name="connsiteX23" fmla="*/ 92468 w 1582220"/>
              <a:gd name="connsiteY23" fmla="*/ 934948 h 1808251"/>
              <a:gd name="connsiteX24" fmla="*/ 61645 w 1582220"/>
              <a:gd name="connsiteY24" fmla="*/ 955496 h 1808251"/>
              <a:gd name="connsiteX25" fmla="*/ 41097 w 1582220"/>
              <a:gd name="connsiteY25" fmla="*/ 986319 h 1808251"/>
              <a:gd name="connsiteX26" fmla="*/ 41097 w 1582220"/>
              <a:gd name="connsiteY26" fmla="*/ 1325366 h 1808251"/>
              <a:gd name="connsiteX27" fmla="*/ 92468 w 1582220"/>
              <a:gd name="connsiteY27" fmla="*/ 1376737 h 1808251"/>
              <a:gd name="connsiteX28" fmla="*/ 113016 w 1582220"/>
              <a:gd name="connsiteY28" fmla="*/ 1407559 h 1808251"/>
              <a:gd name="connsiteX29" fmla="*/ 164387 w 1582220"/>
              <a:gd name="connsiteY29" fmla="*/ 1448656 h 1808251"/>
              <a:gd name="connsiteX30" fmla="*/ 195209 w 1582220"/>
              <a:gd name="connsiteY30" fmla="*/ 1458930 h 1808251"/>
              <a:gd name="connsiteX31" fmla="*/ 277402 w 1582220"/>
              <a:gd name="connsiteY31" fmla="*/ 1479478 h 1808251"/>
              <a:gd name="connsiteX32" fmla="*/ 318499 w 1582220"/>
              <a:gd name="connsiteY32" fmla="*/ 1602768 h 1808251"/>
              <a:gd name="connsiteX33" fmla="*/ 349321 w 1582220"/>
              <a:gd name="connsiteY33" fmla="*/ 1613042 h 1808251"/>
              <a:gd name="connsiteX34" fmla="*/ 410966 w 1582220"/>
              <a:gd name="connsiteY34" fmla="*/ 1664413 h 1808251"/>
              <a:gd name="connsiteX35" fmla="*/ 452063 w 1582220"/>
              <a:gd name="connsiteY35" fmla="*/ 1674687 h 1808251"/>
              <a:gd name="connsiteX36" fmla="*/ 523982 w 1582220"/>
              <a:gd name="connsiteY36" fmla="*/ 1695236 h 1808251"/>
              <a:gd name="connsiteX37" fmla="*/ 585627 w 1582220"/>
              <a:gd name="connsiteY37" fmla="*/ 1705510 h 1808251"/>
              <a:gd name="connsiteX38" fmla="*/ 719191 w 1582220"/>
              <a:gd name="connsiteY38" fmla="*/ 1715784 h 1808251"/>
              <a:gd name="connsiteX39" fmla="*/ 729465 w 1582220"/>
              <a:gd name="connsiteY39" fmla="*/ 1684962 h 1808251"/>
              <a:gd name="connsiteX40" fmla="*/ 739739 w 1582220"/>
              <a:gd name="connsiteY40" fmla="*/ 1551397 h 1808251"/>
              <a:gd name="connsiteX41" fmla="*/ 760288 w 1582220"/>
              <a:gd name="connsiteY41" fmla="*/ 1520575 h 1808251"/>
              <a:gd name="connsiteX42" fmla="*/ 832207 w 1582220"/>
              <a:gd name="connsiteY42" fmla="*/ 1530849 h 1808251"/>
              <a:gd name="connsiteX43" fmla="*/ 852755 w 1582220"/>
              <a:gd name="connsiteY43" fmla="*/ 1561672 h 1808251"/>
              <a:gd name="connsiteX44" fmla="*/ 863029 w 1582220"/>
              <a:gd name="connsiteY44" fmla="*/ 1592494 h 1808251"/>
              <a:gd name="connsiteX45" fmla="*/ 883578 w 1582220"/>
              <a:gd name="connsiteY45" fmla="*/ 1613042 h 1808251"/>
              <a:gd name="connsiteX46" fmla="*/ 945223 w 1582220"/>
              <a:gd name="connsiteY46" fmla="*/ 1674687 h 1808251"/>
              <a:gd name="connsiteX47" fmla="*/ 1027416 w 1582220"/>
              <a:gd name="connsiteY47" fmla="*/ 1736332 h 1808251"/>
              <a:gd name="connsiteX48" fmla="*/ 1119883 w 1582220"/>
              <a:gd name="connsiteY48" fmla="*/ 1756881 h 1808251"/>
              <a:gd name="connsiteX49" fmla="*/ 1160980 w 1582220"/>
              <a:gd name="connsiteY49" fmla="*/ 1777429 h 1808251"/>
              <a:gd name="connsiteX50" fmla="*/ 1222625 w 1582220"/>
              <a:gd name="connsiteY50" fmla="*/ 1808251 h 1808251"/>
              <a:gd name="connsiteX51" fmla="*/ 1335641 w 1582220"/>
              <a:gd name="connsiteY51" fmla="*/ 1797977 h 1808251"/>
              <a:gd name="connsiteX52" fmla="*/ 1356189 w 1582220"/>
              <a:gd name="connsiteY52" fmla="*/ 1746606 h 1808251"/>
              <a:gd name="connsiteX53" fmla="*/ 1376737 w 1582220"/>
              <a:gd name="connsiteY53" fmla="*/ 1664413 h 1808251"/>
              <a:gd name="connsiteX54" fmla="*/ 1376737 w 1582220"/>
              <a:gd name="connsiteY54" fmla="*/ 1479478 h 1808251"/>
              <a:gd name="connsiteX55" fmla="*/ 1345915 w 1582220"/>
              <a:gd name="connsiteY55" fmla="*/ 1448656 h 1808251"/>
              <a:gd name="connsiteX56" fmla="*/ 1376737 w 1582220"/>
              <a:gd name="connsiteY56" fmla="*/ 1438382 h 1808251"/>
              <a:gd name="connsiteX57" fmla="*/ 1448656 w 1582220"/>
              <a:gd name="connsiteY57" fmla="*/ 1407559 h 1808251"/>
              <a:gd name="connsiteX58" fmla="*/ 1489753 w 1582220"/>
              <a:gd name="connsiteY58" fmla="*/ 1397285 h 1808251"/>
              <a:gd name="connsiteX59" fmla="*/ 1520575 w 1582220"/>
              <a:gd name="connsiteY59" fmla="*/ 1376737 h 1808251"/>
              <a:gd name="connsiteX60" fmla="*/ 1530850 w 1582220"/>
              <a:gd name="connsiteY60" fmla="*/ 1345914 h 1808251"/>
              <a:gd name="connsiteX61" fmla="*/ 1541124 w 1582220"/>
              <a:gd name="connsiteY61" fmla="*/ 1273995 h 1808251"/>
              <a:gd name="connsiteX62" fmla="*/ 1561672 w 1582220"/>
              <a:gd name="connsiteY62" fmla="*/ 1160980 h 1808251"/>
              <a:gd name="connsiteX63" fmla="*/ 1551398 w 1582220"/>
              <a:gd name="connsiteY63" fmla="*/ 934948 h 1808251"/>
              <a:gd name="connsiteX64" fmla="*/ 1530850 w 1582220"/>
              <a:gd name="connsiteY64" fmla="*/ 904126 h 1808251"/>
              <a:gd name="connsiteX65" fmla="*/ 1510301 w 1582220"/>
              <a:gd name="connsiteY65" fmla="*/ 883577 h 1808251"/>
              <a:gd name="connsiteX66" fmla="*/ 1397285 w 1582220"/>
              <a:gd name="connsiteY66" fmla="*/ 852755 h 1808251"/>
              <a:gd name="connsiteX67" fmla="*/ 1417834 w 1582220"/>
              <a:gd name="connsiteY67" fmla="*/ 821932 h 1808251"/>
              <a:gd name="connsiteX68" fmla="*/ 1448656 w 1582220"/>
              <a:gd name="connsiteY68" fmla="*/ 801384 h 1808251"/>
              <a:gd name="connsiteX69" fmla="*/ 1489753 w 1582220"/>
              <a:gd name="connsiteY69" fmla="*/ 770562 h 1808251"/>
              <a:gd name="connsiteX70" fmla="*/ 1520575 w 1582220"/>
              <a:gd name="connsiteY70" fmla="*/ 708917 h 1808251"/>
              <a:gd name="connsiteX71" fmla="*/ 1541124 w 1582220"/>
              <a:gd name="connsiteY71" fmla="*/ 678094 h 1808251"/>
              <a:gd name="connsiteX72" fmla="*/ 1551398 w 1582220"/>
              <a:gd name="connsiteY72" fmla="*/ 636997 h 1808251"/>
              <a:gd name="connsiteX73" fmla="*/ 1571946 w 1582220"/>
              <a:gd name="connsiteY73" fmla="*/ 606175 h 1808251"/>
              <a:gd name="connsiteX74" fmla="*/ 1582220 w 1582220"/>
              <a:gd name="connsiteY74" fmla="*/ 575353 h 1808251"/>
              <a:gd name="connsiteX75" fmla="*/ 1571946 w 1582220"/>
              <a:gd name="connsiteY75" fmla="*/ 431514 h 1808251"/>
              <a:gd name="connsiteX76" fmla="*/ 1489753 w 1582220"/>
              <a:gd name="connsiteY76" fmla="*/ 359595 h 1808251"/>
              <a:gd name="connsiteX77" fmla="*/ 1448656 w 1582220"/>
              <a:gd name="connsiteY77" fmla="*/ 308224 h 1808251"/>
              <a:gd name="connsiteX78" fmla="*/ 1376737 w 1582220"/>
              <a:gd name="connsiteY78" fmla="*/ 246580 h 1808251"/>
              <a:gd name="connsiteX79" fmla="*/ 1273996 w 1582220"/>
              <a:gd name="connsiteY79" fmla="*/ 256854 h 1808251"/>
              <a:gd name="connsiteX80" fmla="*/ 1253447 w 1582220"/>
              <a:gd name="connsiteY80" fmla="*/ 143838 h 1808251"/>
              <a:gd name="connsiteX81" fmla="*/ 1222625 w 1582220"/>
              <a:gd name="connsiteY81" fmla="*/ 123290 h 1808251"/>
              <a:gd name="connsiteX82" fmla="*/ 1202076 w 1582220"/>
              <a:gd name="connsiteY82" fmla="*/ 102741 h 1808251"/>
              <a:gd name="connsiteX83" fmla="*/ 1171254 w 1582220"/>
              <a:gd name="connsiteY83" fmla="*/ 82193 h 1808251"/>
              <a:gd name="connsiteX84" fmla="*/ 1099335 w 1582220"/>
              <a:gd name="connsiteY84" fmla="*/ 30822 h 1808251"/>
              <a:gd name="connsiteX85" fmla="*/ 1006868 w 1582220"/>
              <a:gd name="connsiteY85" fmla="*/ 20548 h 1808251"/>
              <a:gd name="connsiteX86" fmla="*/ 893852 w 1582220"/>
              <a:gd name="connsiteY86" fmla="*/ 0 h 1808251"/>
              <a:gd name="connsiteX87" fmla="*/ 842481 w 1582220"/>
              <a:gd name="connsiteY87" fmla="*/ 51371 h 1808251"/>
              <a:gd name="connsiteX88" fmla="*/ 780836 w 1582220"/>
              <a:gd name="connsiteY88" fmla="*/ 82193 h 1808251"/>
              <a:gd name="connsiteX89" fmla="*/ 760288 w 1582220"/>
              <a:gd name="connsiteY89" fmla="*/ 154112 h 1808251"/>
              <a:gd name="connsiteX90" fmla="*/ 739739 w 1582220"/>
              <a:gd name="connsiteY90" fmla="*/ 174660 h 1808251"/>
              <a:gd name="connsiteX91" fmla="*/ 729465 w 1582220"/>
              <a:gd name="connsiteY91" fmla="*/ 143838 h 1808251"/>
              <a:gd name="connsiteX92" fmla="*/ 688369 w 1582220"/>
              <a:gd name="connsiteY92" fmla="*/ 123290 h 1808251"/>
              <a:gd name="connsiteX93" fmla="*/ 575353 w 1582220"/>
              <a:gd name="connsiteY93" fmla="*/ 123290 h 180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582220" h="1808251">
                <a:moveTo>
                  <a:pt x="616450" y="184935"/>
                </a:moveTo>
                <a:lnTo>
                  <a:pt x="616450" y="184935"/>
                </a:lnTo>
                <a:cubicBezTo>
                  <a:pt x="592477" y="160962"/>
                  <a:pt x="577239" y="121936"/>
                  <a:pt x="544530" y="113015"/>
                </a:cubicBezTo>
                <a:cubicBezTo>
                  <a:pt x="471968" y="93225"/>
                  <a:pt x="419834" y="113485"/>
                  <a:pt x="359596" y="133564"/>
                </a:cubicBezTo>
                <a:cubicBezTo>
                  <a:pt x="356929" y="135564"/>
                  <a:pt x="304484" y="171869"/>
                  <a:pt x="297951" y="184935"/>
                </a:cubicBezTo>
                <a:cubicBezTo>
                  <a:pt x="288264" y="204308"/>
                  <a:pt x="284252" y="226032"/>
                  <a:pt x="277402" y="246580"/>
                </a:cubicBezTo>
                <a:lnTo>
                  <a:pt x="267128" y="277402"/>
                </a:lnTo>
                <a:cubicBezTo>
                  <a:pt x="270553" y="315074"/>
                  <a:pt x="272052" y="352971"/>
                  <a:pt x="277402" y="390418"/>
                </a:cubicBezTo>
                <a:cubicBezTo>
                  <a:pt x="278934" y="401139"/>
                  <a:pt x="292519" y="411554"/>
                  <a:pt x="287676" y="421240"/>
                </a:cubicBezTo>
                <a:cubicBezTo>
                  <a:pt x="282833" y="430926"/>
                  <a:pt x="267575" y="429982"/>
                  <a:pt x="256854" y="431514"/>
                </a:cubicBezTo>
                <a:cubicBezTo>
                  <a:pt x="219407" y="436864"/>
                  <a:pt x="181510" y="438364"/>
                  <a:pt x="143838" y="441789"/>
                </a:cubicBezTo>
                <a:cubicBezTo>
                  <a:pt x="133564" y="452063"/>
                  <a:pt x="124839" y="464166"/>
                  <a:pt x="113016" y="472611"/>
                </a:cubicBezTo>
                <a:cubicBezTo>
                  <a:pt x="100553" y="481513"/>
                  <a:pt x="83685" y="483354"/>
                  <a:pt x="71919" y="493159"/>
                </a:cubicBezTo>
                <a:cubicBezTo>
                  <a:pt x="62433" y="501064"/>
                  <a:pt x="56893" y="512937"/>
                  <a:pt x="51371" y="523982"/>
                </a:cubicBezTo>
                <a:cubicBezTo>
                  <a:pt x="40355" y="546014"/>
                  <a:pt x="35513" y="585071"/>
                  <a:pt x="30823" y="606175"/>
                </a:cubicBezTo>
                <a:cubicBezTo>
                  <a:pt x="27760" y="619959"/>
                  <a:pt x="24427" y="633695"/>
                  <a:pt x="20548" y="647272"/>
                </a:cubicBezTo>
                <a:cubicBezTo>
                  <a:pt x="17573" y="657685"/>
                  <a:pt x="12901" y="667588"/>
                  <a:pt x="10274" y="678094"/>
                </a:cubicBezTo>
                <a:cubicBezTo>
                  <a:pt x="6039" y="695035"/>
                  <a:pt x="3425" y="712341"/>
                  <a:pt x="0" y="729465"/>
                </a:cubicBezTo>
                <a:cubicBezTo>
                  <a:pt x="5570" y="757314"/>
                  <a:pt x="5626" y="791501"/>
                  <a:pt x="30823" y="811658"/>
                </a:cubicBezTo>
                <a:cubicBezTo>
                  <a:pt x="39280" y="818423"/>
                  <a:pt x="51371" y="818507"/>
                  <a:pt x="61645" y="821932"/>
                </a:cubicBezTo>
                <a:cubicBezTo>
                  <a:pt x="68494" y="832206"/>
                  <a:pt x="73462" y="844024"/>
                  <a:pt x="82193" y="852755"/>
                </a:cubicBezTo>
                <a:cubicBezTo>
                  <a:pt x="90924" y="861486"/>
                  <a:pt x="105302" y="863661"/>
                  <a:pt x="113016" y="873303"/>
                </a:cubicBezTo>
                <a:cubicBezTo>
                  <a:pt x="119782" y="881760"/>
                  <a:pt x="119865" y="893852"/>
                  <a:pt x="123290" y="904126"/>
                </a:cubicBezTo>
                <a:cubicBezTo>
                  <a:pt x="113016" y="914400"/>
                  <a:pt x="103630" y="925646"/>
                  <a:pt x="92468" y="934948"/>
                </a:cubicBezTo>
                <a:cubicBezTo>
                  <a:pt x="82982" y="942853"/>
                  <a:pt x="70376" y="946765"/>
                  <a:pt x="61645" y="955496"/>
                </a:cubicBezTo>
                <a:cubicBezTo>
                  <a:pt x="52914" y="964227"/>
                  <a:pt x="47946" y="976045"/>
                  <a:pt x="41097" y="986319"/>
                </a:cubicBezTo>
                <a:cubicBezTo>
                  <a:pt x="25835" y="1108413"/>
                  <a:pt x="12215" y="1180958"/>
                  <a:pt x="41097" y="1325366"/>
                </a:cubicBezTo>
                <a:cubicBezTo>
                  <a:pt x="45846" y="1349112"/>
                  <a:pt x="79035" y="1356588"/>
                  <a:pt x="92468" y="1376737"/>
                </a:cubicBezTo>
                <a:cubicBezTo>
                  <a:pt x="99317" y="1387011"/>
                  <a:pt x="105302" y="1397917"/>
                  <a:pt x="113016" y="1407559"/>
                </a:cubicBezTo>
                <a:cubicBezTo>
                  <a:pt x="125759" y="1423489"/>
                  <a:pt x="146583" y="1439754"/>
                  <a:pt x="164387" y="1448656"/>
                </a:cubicBezTo>
                <a:cubicBezTo>
                  <a:pt x="174073" y="1453499"/>
                  <a:pt x="184761" y="1456081"/>
                  <a:pt x="195209" y="1458930"/>
                </a:cubicBezTo>
                <a:cubicBezTo>
                  <a:pt x="222455" y="1466361"/>
                  <a:pt x="250004" y="1472629"/>
                  <a:pt x="277402" y="1479478"/>
                </a:cubicBezTo>
                <a:cubicBezTo>
                  <a:pt x="285997" y="1565433"/>
                  <a:pt x="260081" y="1573560"/>
                  <a:pt x="318499" y="1602768"/>
                </a:cubicBezTo>
                <a:cubicBezTo>
                  <a:pt x="328185" y="1607611"/>
                  <a:pt x="339047" y="1609617"/>
                  <a:pt x="349321" y="1613042"/>
                </a:cubicBezTo>
                <a:cubicBezTo>
                  <a:pt x="367835" y="1631556"/>
                  <a:pt x="385934" y="1653685"/>
                  <a:pt x="410966" y="1664413"/>
                </a:cubicBezTo>
                <a:cubicBezTo>
                  <a:pt x="423945" y="1669975"/>
                  <a:pt x="438486" y="1670808"/>
                  <a:pt x="452063" y="1674687"/>
                </a:cubicBezTo>
                <a:cubicBezTo>
                  <a:pt x="497772" y="1687747"/>
                  <a:pt x="470435" y="1684527"/>
                  <a:pt x="523982" y="1695236"/>
                </a:cubicBezTo>
                <a:cubicBezTo>
                  <a:pt x="544409" y="1699321"/>
                  <a:pt x="565079" y="1702085"/>
                  <a:pt x="585627" y="1705510"/>
                </a:cubicBezTo>
                <a:cubicBezTo>
                  <a:pt x="637390" y="1731391"/>
                  <a:pt x="646069" y="1745033"/>
                  <a:pt x="719191" y="1715784"/>
                </a:cubicBezTo>
                <a:cubicBezTo>
                  <a:pt x="729246" y="1711762"/>
                  <a:pt x="726040" y="1695236"/>
                  <a:pt x="729465" y="1684962"/>
                </a:cubicBezTo>
                <a:cubicBezTo>
                  <a:pt x="732890" y="1640440"/>
                  <a:pt x="731510" y="1595285"/>
                  <a:pt x="739739" y="1551397"/>
                </a:cubicBezTo>
                <a:cubicBezTo>
                  <a:pt x="742015" y="1539261"/>
                  <a:pt x="748234" y="1523254"/>
                  <a:pt x="760288" y="1520575"/>
                </a:cubicBezTo>
                <a:cubicBezTo>
                  <a:pt x="783928" y="1515322"/>
                  <a:pt x="808234" y="1527424"/>
                  <a:pt x="832207" y="1530849"/>
                </a:cubicBezTo>
                <a:cubicBezTo>
                  <a:pt x="839056" y="1541123"/>
                  <a:pt x="847233" y="1550627"/>
                  <a:pt x="852755" y="1561672"/>
                </a:cubicBezTo>
                <a:cubicBezTo>
                  <a:pt x="857598" y="1571358"/>
                  <a:pt x="857457" y="1583208"/>
                  <a:pt x="863029" y="1592494"/>
                </a:cubicBezTo>
                <a:cubicBezTo>
                  <a:pt x="868013" y="1600800"/>
                  <a:pt x="877527" y="1605478"/>
                  <a:pt x="883578" y="1613042"/>
                </a:cubicBezTo>
                <a:cubicBezTo>
                  <a:pt x="939010" y="1682332"/>
                  <a:pt x="859044" y="1602871"/>
                  <a:pt x="945223" y="1674687"/>
                </a:cubicBezTo>
                <a:cubicBezTo>
                  <a:pt x="973093" y="1697912"/>
                  <a:pt x="983563" y="1727562"/>
                  <a:pt x="1027416" y="1736332"/>
                </a:cubicBezTo>
                <a:cubicBezTo>
                  <a:pt x="1041375" y="1739124"/>
                  <a:pt x="1103293" y="1750659"/>
                  <a:pt x="1119883" y="1756881"/>
                </a:cubicBezTo>
                <a:cubicBezTo>
                  <a:pt x="1134224" y="1762259"/>
                  <a:pt x="1146902" y="1771396"/>
                  <a:pt x="1160980" y="1777429"/>
                </a:cubicBezTo>
                <a:cubicBezTo>
                  <a:pt x="1220531" y="1802951"/>
                  <a:pt x="1163391" y="1768763"/>
                  <a:pt x="1222625" y="1808251"/>
                </a:cubicBezTo>
                <a:cubicBezTo>
                  <a:pt x="1260297" y="1804826"/>
                  <a:pt x="1301295" y="1813829"/>
                  <a:pt x="1335641" y="1797977"/>
                </a:cubicBezTo>
                <a:cubicBezTo>
                  <a:pt x="1352386" y="1790248"/>
                  <a:pt x="1349713" y="1763874"/>
                  <a:pt x="1356189" y="1746606"/>
                </a:cubicBezTo>
                <a:cubicBezTo>
                  <a:pt x="1369729" y="1710499"/>
                  <a:pt x="1367977" y="1708212"/>
                  <a:pt x="1376737" y="1664413"/>
                </a:cubicBezTo>
                <a:cubicBezTo>
                  <a:pt x="1379857" y="1626975"/>
                  <a:pt x="1398278" y="1527947"/>
                  <a:pt x="1376737" y="1479478"/>
                </a:cubicBezTo>
                <a:cubicBezTo>
                  <a:pt x="1370836" y="1466201"/>
                  <a:pt x="1356189" y="1458930"/>
                  <a:pt x="1345915" y="1448656"/>
                </a:cubicBezTo>
                <a:cubicBezTo>
                  <a:pt x="1356189" y="1445231"/>
                  <a:pt x="1366682" y="1442404"/>
                  <a:pt x="1376737" y="1438382"/>
                </a:cubicBezTo>
                <a:cubicBezTo>
                  <a:pt x="1400953" y="1428695"/>
                  <a:pt x="1424144" y="1416472"/>
                  <a:pt x="1448656" y="1407559"/>
                </a:cubicBezTo>
                <a:cubicBezTo>
                  <a:pt x="1461926" y="1402733"/>
                  <a:pt x="1476054" y="1400710"/>
                  <a:pt x="1489753" y="1397285"/>
                </a:cubicBezTo>
                <a:cubicBezTo>
                  <a:pt x="1500027" y="1390436"/>
                  <a:pt x="1512861" y="1386379"/>
                  <a:pt x="1520575" y="1376737"/>
                </a:cubicBezTo>
                <a:cubicBezTo>
                  <a:pt x="1527341" y="1368280"/>
                  <a:pt x="1528726" y="1356534"/>
                  <a:pt x="1530850" y="1345914"/>
                </a:cubicBezTo>
                <a:cubicBezTo>
                  <a:pt x="1535599" y="1322168"/>
                  <a:pt x="1537924" y="1297999"/>
                  <a:pt x="1541124" y="1273995"/>
                </a:cubicBezTo>
                <a:cubicBezTo>
                  <a:pt x="1554032" y="1177184"/>
                  <a:pt x="1542160" y="1219515"/>
                  <a:pt x="1561672" y="1160980"/>
                </a:cubicBezTo>
                <a:cubicBezTo>
                  <a:pt x="1558247" y="1085636"/>
                  <a:pt x="1560384" y="1009833"/>
                  <a:pt x="1551398" y="934948"/>
                </a:cubicBezTo>
                <a:cubicBezTo>
                  <a:pt x="1549927" y="922688"/>
                  <a:pt x="1538564" y="913768"/>
                  <a:pt x="1530850" y="904126"/>
                </a:cubicBezTo>
                <a:cubicBezTo>
                  <a:pt x="1524799" y="896562"/>
                  <a:pt x="1518965" y="887909"/>
                  <a:pt x="1510301" y="883577"/>
                </a:cubicBezTo>
                <a:cubicBezTo>
                  <a:pt x="1475541" y="866197"/>
                  <a:pt x="1434863" y="860270"/>
                  <a:pt x="1397285" y="852755"/>
                </a:cubicBezTo>
                <a:cubicBezTo>
                  <a:pt x="1404135" y="842481"/>
                  <a:pt x="1409102" y="830664"/>
                  <a:pt x="1417834" y="821932"/>
                </a:cubicBezTo>
                <a:cubicBezTo>
                  <a:pt x="1426565" y="813201"/>
                  <a:pt x="1438608" y="808561"/>
                  <a:pt x="1448656" y="801384"/>
                </a:cubicBezTo>
                <a:cubicBezTo>
                  <a:pt x="1462590" y="791431"/>
                  <a:pt x="1476054" y="780836"/>
                  <a:pt x="1489753" y="770562"/>
                </a:cubicBezTo>
                <a:cubicBezTo>
                  <a:pt x="1548648" y="682217"/>
                  <a:pt x="1478033" y="794000"/>
                  <a:pt x="1520575" y="708917"/>
                </a:cubicBezTo>
                <a:cubicBezTo>
                  <a:pt x="1526097" y="697872"/>
                  <a:pt x="1534274" y="688368"/>
                  <a:pt x="1541124" y="678094"/>
                </a:cubicBezTo>
                <a:cubicBezTo>
                  <a:pt x="1544549" y="664395"/>
                  <a:pt x="1545836" y="649976"/>
                  <a:pt x="1551398" y="636997"/>
                </a:cubicBezTo>
                <a:cubicBezTo>
                  <a:pt x="1556262" y="625648"/>
                  <a:pt x="1566424" y="617219"/>
                  <a:pt x="1571946" y="606175"/>
                </a:cubicBezTo>
                <a:cubicBezTo>
                  <a:pt x="1576789" y="596489"/>
                  <a:pt x="1578795" y="585627"/>
                  <a:pt x="1582220" y="575353"/>
                </a:cubicBezTo>
                <a:cubicBezTo>
                  <a:pt x="1578795" y="527407"/>
                  <a:pt x="1580299" y="478851"/>
                  <a:pt x="1571946" y="431514"/>
                </a:cubicBezTo>
                <a:cubicBezTo>
                  <a:pt x="1565875" y="397112"/>
                  <a:pt x="1505319" y="373604"/>
                  <a:pt x="1489753" y="359595"/>
                </a:cubicBezTo>
                <a:cubicBezTo>
                  <a:pt x="1473453" y="344925"/>
                  <a:pt x="1463225" y="324614"/>
                  <a:pt x="1448656" y="308224"/>
                </a:cubicBezTo>
                <a:cubicBezTo>
                  <a:pt x="1412417" y="267455"/>
                  <a:pt x="1415018" y="272100"/>
                  <a:pt x="1376737" y="246580"/>
                </a:cubicBezTo>
                <a:cubicBezTo>
                  <a:pt x="1342490" y="250005"/>
                  <a:pt x="1303033" y="275332"/>
                  <a:pt x="1273996" y="256854"/>
                </a:cubicBezTo>
                <a:cubicBezTo>
                  <a:pt x="1263598" y="250237"/>
                  <a:pt x="1271974" y="166996"/>
                  <a:pt x="1253447" y="143838"/>
                </a:cubicBezTo>
                <a:cubicBezTo>
                  <a:pt x="1245733" y="134196"/>
                  <a:pt x="1232267" y="131004"/>
                  <a:pt x="1222625" y="123290"/>
                </a:cubicBezTo>
                <a:cubicBezTo>
                  <a:pt x="1215061" y="117239"/>
                  <a:pt x="1209640" y="108792"/>
                  <a:pt x="1202076" y="102741"/>
                </a:cubicBezTo>
                <a:cubicBezTo>
                  <a:pt x="1192434" y="95027"/>
                  <a:pt x="1180740" y="90098"/>
                  <a:pt x="1171254" y="82193"/>
                </a:cubicBezTo>
                <a:cubicBezTo>
                  <a:pt x="1141010" y="56990"/>
                  <a:pt x="1141402" y="40530"/>
                  <a:pt x="1099335" y="30822"/>
                </a:cubicBezTo>
                <a:cubicBezTo>
                  <a:pt x="1069117" y="23849"/>
                  <a:pt x="1037641" y="24394"/>
                  <a:pt x="1006868" y="20548"/>
                </a:cubicBezTo>
                <a:cubicBezTo>
                  <a:pt x="933239" y="11345"/>
                  <a:pt x="951287" y="14359"/>
                  <a:pt x="893852" y="0"/>
                </a:cubicBezTo>
                <a:cubicBezTo>
                  <a:pt x="793185" y="50332"/>
                  <a:pt x="892871" y="-11618"/>
                  <a:pt x="842481" y="51371"/>
                </a:cubicBezTo>
                <a:cubicBezTo>
                  <a:pt x="827996" y="69477"/>
                  <a:pt x="801140" y="75425"/>
                  <a:pt x="780836" y="82193"/>
                </a:cubicBezTo>
                <a:cubicBezTo>
                  <a:pt x="773987" y="106166"/>
                  <a:pt x="770414" y="131329"/>
                  <a:pt x="760288" y="154112"/>
                </a:cubicBezTo>
                <a:cubicBezTo>
                  <a:pt x="756354" y="162964"/>
                  <a:pt x="748929" y="177723"/>
                  <a:pt x="739739" y="174660"/>
                </a:cubicBezTo>
                <a:cubicBezTo>
                  <a:pt x="729465" y="171235"/>
                  <a:pt x="737123" y="151496"/>
                  <a:pt x="729465" y="143838"/>
                </a:cubicBezTo>
                <a:cubicBezTo>
                  <a:pt x="718635" y="133008"/>
                  <a:pt x="703550" y="125314"/>
                  <a:pt x="688369" y="123290"/>
                </a:cubicBezTo>
                <a:cubicBezTo>
                  <a:pt x="651027" y="118311"/>
                  <a:pt x="613025" y="123290"/>
                  <a:pt x="575353" y="1232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493184" y="2852936"/>
            <a:ext cx="374960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2" idx="20"/>
          </p:cNvCxnSpPr>
          <p:nvPr/>
        </p:nvCxnSpPr>
        <p:spPr>
          <a:xfrm flipV="1">
            <a:off x="5512020" y="3513762"/>
            <a:ext cx="323701" cy="51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30"/>
          </p:cNvCxnSpPr>
          <p:nvPr/>
        </p:nvCxnSpPr>
        <p:spPr>
          <a:xfrm flipV="1">
            <a:off x="5508104" y="4119937"/>
            <a:ext cx="440633" cy="173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66361" y="3248540"/>
            <a:ext cx="95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 </a:t>
            </a:r>
          </a:p>
          <a:p>
            <a:r>
              <a:rPr lang="en-US" altLang="ko-KR" dirty="0"/>
              <a:t>Space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308304" y="3609020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82960" y="36527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인식결과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200" y="5227050"/>
            <a:ext cx="8358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신호분석 </a:t>
            </a:r>
            <a:r>
              <a:rPr lang="en-US" altLang="ko-KR" dirty="0"/>
              <a:t>– </a:t>
            </a:r>
            <a:r>
              <a:rPr lang="ko-KR" altLang="en-US"/>
              <a:t>음성을 주파수 성분으로 나눔 </a:t>
            </a:r>
            <a:r>
              <a:rPr lang="en-US" altLang="ko-KR" dirty="0"/>
              <a:t>(time to frequency domain)</a:t>
            </a:r>
          </a:p>
          <a:p>
            <a:r>
              <a:rPr lang="ko-KR" altLang="en-US" dirty="0"/>
              <a:t>음향모델 </a:t>
            </a:r>
            <a:r>
              <a:rPr lang="en-US" altLang="ko-KR" dirty="0"/>
              <a:t>– </a:t>
            </a:r>
            <a:r>
              <a:rPr lang="ko-KR" altLang="en-US"/>
              <a:t>음성을 음소 </a:t>
            </a:r>
            <a:r>
              <a:rPr lang="en-US" altLang="ko-KR" dirty="0"/>
              <a:t>(phoneme) </a:t>
            </a:r>
            <a:r>
              <a:rPr lang="ko-KR" altLang="en-US"/>
              <a:t>단위로 분석</a:t>
            </a:r>
            <a:endParaRPr lang="en-US" altLang="ko-KR" dirty="0"/>
          </a:p>
          <a:p>
            <a:r>
              <a:rPr lang="ko-KR" altLang="en-US" dirty="0"/>
              <a:t>사전 </a:t>
            </a:r>
            <a:r>
              <a:rPr lang="en-US" altLang="ko-KR" dirty="0"/>
              <a:t>– </a:t>
            </a:r>
            <a:r>
              <a:rPr lang="ko-KR" altLang="en-US"/>
              <a:t>어떤 단어의 발음 </a:t>
            </a:r>
            <a:r>
              <a:rPr lang="en-US" altLang="ko-KR" dirty="0"/>
              <a:t>(</a:t>
            </a:r>
            <a:r>
              <a:rPr lang="ko-KR" altLang="en-US"/>
              <a:t>음소의 연결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언어모델 </a:t>
            </a:r>
            <a:r>
              <a:rPr lang="en-US" altLang="ko-KR" dirty="0"/>
              <a:t>– </a:t>
            </a:r>
            <a:r>
              <a:rPr lang="ko-KR" altLang="en-US"/>
              <a:t>다음에 나올 단어를 예측 </a:t>
            </a:r>
            <a:r>
              <a:rPr lang="en-US" altLang="ko-KR" dirty="0"/>
              <a:t>(perplexity</a:t>
            </a:r>
            <a:r>
              <a:rPr lang="ko-KR" altLang="en-US"/>
              <a:t>를 줄임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탐색 </a:t>
            </a:r>
            <a:r>
              <a:rPr lang="en-US" altLang="ko-KR" dirty="0"/>
              <a:t>– </a:t>
            </a:r>
            <a:r>
              <a:rPr lang="ko-KR" altLang="en-US"/>
              <a:t>들어오는 발음을 세가지 모델에 맞추어서 가장 </a:t>
            </a:r>
            <a:r>
              <a:rPr lang="ko-KR" altLang="en-US">
                <a:solidFill>
                  <a:srgbClr val="FF0000"/>
                </a:solidFill>
              </a:rPr>
              <a:t>확률이 높은 </a:t>
            </a:r>
            <a:r>
              <a:rPr lang="ko-KR" altLang="en-US"/>
              <a:t>연결을 찾음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227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</a:t>
            </a:r>
            <a:r>
              <a:rPr lang="en-US" altLang="ko-KR" dirty="0"/>
              <a:t> </a:t>
            </a:r>
            <a:r>
              <a:rPr lang="ko-KR" altLang="en-US"/>
              <a:t>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대용량 음성인식 </a:t>
            </a:r>
            <a:r>
              <a:rPr lang="en-US" altLang="ko-KR" dirty="0"/>
              <a:t>(LVCSR)</a:t>
            </a:r>
          </a:p>
          <a:p>
            <a:pPr lvl="1"/>
            <a:r>
              <a:rPr lang="ko-KR" altLang="en-US" dirty="0"/>
              <a:t>응용</a:t>
            </a:r>
            <a:r>
              <a:rPr lang="en-US" altLang="ko-KR" dirty="0"/>
              <a:t>: voice search, texting </a:t>
            </a:r>
            <a:r>
              <a:rPr lang="ko-KR" altLang="en-US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보통</a:t>
            </a:r>
            <a:r>
              <a:rPr lang="en-US" altLang="ko-KR" dirty="0"/>
              <a:t> 64K-word </a:t>
            </a:r>
            <a:r>
              <a:rPr lang="ko-KR" altLang="en-US"/>
              <a:t>이상 지원</a:t>
            </a:r>
            <a:r>
              <a:rPr lang="en-US" altLang="ko-KR" dirty="0"/>
              <a:t>, </a:t>
            </a:r>
            <a:r>
              <a:rPr lang="ko-KR" altLang="en-US"/>
              <a:t>좋은 언어모델 필요</a:t>
            </a:r>
            <a:endParaRPr lang="en-US" altLang="ko-KR" dirty="0"/>
          </a:p>
          <a:p>
            <a:pPr lvl="1"/>
            <a:r>
              <a:rPr lang="ko-KR" altLang="en-US" dirty="0"/>
              <a:t>대용량 메모리를 사용함</a:t>
            </a:r>
            <a:r>
              <a:rPr lang="en-US" altLang="ko-KR" dirty="0"/>
              <a:t>, </a:t>
            </a:r>
            <a:r>
              <a:rPr lang="ko-KR" altLang="en-US"/>
              <a:t>전력소모 많음</a:t>
            </a:r>
            <a:r>
              <a:rPr lang="en-US" altLang="ko-KR" dirty="0"/>
              <a:t>, </a:t>
            </a:r>
            <a:r>
              <a:rPr lang="ko-KR" altLang="en-US"/>
              <a:t>개인당 사용시간 짧음</a:t>
            </a:r>
            <a:endParaRPr lang="en-US" altLang="ko-KR" dirty="0"/>
          </a:p>
          <a:p>
            <a:r>
              <a:rPr lang="ko-KR" altLang="en-US" dirty="0" err="1"/>
              <a:t>소용량</a:t>
            </a:r>
            <a:r>
              <a:rPr lang="ko-KR" altLang="en-US" dirty="0"/>
              <a:t> 인식 </a:t>
            </a:r>
            <a:endParaRPr lang="en-US" altLang="ko-KR" dirty="0"/>
          </a:p>
          <a:p>
            <a:pPr lvl="1"/>
            <a:r>
              <a:rPr lang="ko-KR" altLang="en-US" dirty="0"/>
              <a:t>응용</a:t>
            </a:r>
            <a:r>
              <a:rPr lang="en-US" altLang="ko-KR" dirty="0"/>
              <a:t>: Key-word spotting (wake-up), speaker identification, voice activity detection (VAD)</a:t>
            </a:r>
          </a:p>
          <a:p>
            <a:pPr lvl="1"/>
            <a:r>
              <a:rPr lang="ko-KR" altLang="en-US" dirty="0"/>
              <a:t>적용 단어 수 적음 </a:t>
            </a:r>
            <a:r>
              <a:rPr lang="en-US" altLang="ko-KR" dirty="0"/>
              <a:t>(</a:t>
            </a:r>
            <a:r>
              <a:rPr lang="ko-KR" altLang="en-US"/>
              <a:t>모델 사이즈 작음</a:t>
            </a:r>
            <a:r>
              <a:rPr lang="en-US" altLang="ko-KR" dirty="0"/>
              <a:t>)</a:t>
            </a:r>
            <a:r>
              <a:rPr lang="ko-KR" altLang="en-US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대기시</a:t>
            </a:r>
            <a:r>
              <a:rPr lang="ko-KR" altLang="en-US" dirty="0"/>
              <a:t> 항상 동작할 수 있음</a:t>
            </a:r>
            <a:r>
              <a:rPr lang="en-US" altLang="ko-KR" dirty="0"/>
              <a:t>. </a:t>
            </a:r>
            <a:r>
              <a:rPr lang="ko-KR" altLang="en-US"/>
              <a:t>매우 낮은 전력의 높은 정밀도의 동작 필요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12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3102"/>
            <a:ext cx="8229600" cy="1143000"/>
          </a:xfrm>
        </p:spPr>
        <p:txBody>
          <a:bodyPr/>
          <a:lstStyle/>
          <a:p>
            <a:r>
              <a:rPr lang="ko-KR" altLang="en-US" dirty="0"/>
              <a:t>통계적 분류 </a:t>
            </a:r>
            <a:r>
              <a:rPr lang="en-US" altLang="ko-KR" dirty="0"/>
              <a:t>- Bayes’ theorem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00" y="1577615"/>
            <a:ext cx="8640987" cy="19234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Bayes’ theorem (Thomas Bayes, </a:t>
            </a:r>
            <a:r>
              <a:rPr lang="ko-KR" altLang="en-US"/>
              <a:t>영국 </a:t>
            </a:r>
            <a:r>
              <a:rPr lang="en-US" altLang="ko-KR" dirty="0"/>
              <a:t>1701~1761)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P(W | X) = {P</a:t>
            </a:r>
            <a:r>
              <a:rPr lang="en-US" altLang="ko-KR" dirty="0">
                <a:latin typeface="Symbol" panose="05050102010706020507" pitchFamily="18" charset="2"/>
              </a:rPr>
              <a:t>(</a:t>
            </a:r>
            <a:r>
              <a:rPr lang="en-US" altLang="ko-KR" dirty="0"/>
              <a:t>X | W) P(W)}/P(X)</a:t>
            </a:r>
          </a:p>
          <a:p>
            <a:pPr marL="0" indent="0">
              <a:buNone/>
            </a:pPr>
            <a:r>
              <a:rPr lang="en-US" altLang="ko-KR" dirty="0"/>
              <a:t>                ~= </a:t>
            </a:r>
            <a:r>
              <a:rPr lang="en-US" altLang="ko-KR" dirty="0">
                <a:latin typeface="+mj-lt"/>
              </a:rPr>
              <a:t>Likelihood</a:t>
            </a:r>
            <a:r>
              <a:rPr lang="en-US" altLang="ko-KR" dirty="0"/>
              <a:t>(X|W) P(W)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AutoShape 2" descr="\Pr(A|B)={\frac  {\Pr(B|A)\Pr(A)}{\Pr(B)}}\propto {\mathcal  L}(A|B)\Pr(A)"/>
          <p:cNvSpPr>
            <a:spLocks noChangeAspect="1" noChangeArrowheads="1"/>
          </p:cNvSpPr>
          <p:nvPr/>
        </p:nvSpPr>
        <p:spPr bwMode="auto">
          <a:xfrm>
            <a:off x="155575" y="18696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899592" y="5949280"/>
            <a:ext cx="28803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339752" y="580526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1170" y="63813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정상인 </a:t>
            </a:r>
            <a:r>
              <a:rPr lang="en-US" altLang="ko-KR" dirty="0"/>
              <a:t>(W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977153" y="4715435"/>
            <a:ext cx="2752165" cy="1157551"/>
          </a:xfrm>
          <a:custGeom>
            <a:avLst/>
            <a:gdLst>
              <a:gd name="connsiteX0" fmla="*/ 0 w 2752165"/>
              <a:gd name="connsiteY0" fmla="*/ 1084730 h 1157551"/>
              <a:gd name="connsiteX1" fmla="*/ 358588 w 2752165"/>
              <a:gd name="connsiteY1" fmla="*/ 1075765 h 1157551"/>
              <a:gd name="connsiteX2" fmla="*/ 385482 w 2752165"/>
              <a:gd name="connsiteY2" fmla="*/ 1057836 h 1157551"/>
              <a:gd name="connsiteX3" fmla="*/ 403412 w 2752165"/>
              <a:gd name="connsiteY3" fmla="*/ 1039906 h 1157551"/>
              <a:gd name="connsiteX4" fmla="*/ 439271 w 2752165"/>
              <a:gd name="connsiteY4" fmla="*/ 1013012 h 1157551"/>
              <a:gd name="connsiteX5" fmla="*/ 457200 w 2752165"/>
              <a:gd name="connsiteY5" fmla="*/ 986118 h 1157551"/>
              <a:gd name="connsiteX6" fmla="*/ 484094 w 2752165"/>
              <a:gd name="connsiteY6" fmla="*/ 977153 h 1157551"/>
              <a:gd name="connsiteX7" fmla="*/ 510988 w 2752165"/>
              <a:gd name="connsiteY7" fmla="*/ 959224 h 1157551"/>
              <a:gd name="connsiteX8" fmla="*/ 528918 w 2752165"/>
              <a:gd name="connsiteY8" fmla="*/ 932330 h 1157551"/>
              <a:gd name="connsiteX9" fmla="*/ 582706 w 2752165"/>
              <a:gd name="connsiteY9" fmla="*/ 905436 h 1157551"/>
              <a:gd name="connsiteX10" fmla="*/ 627529 w 2752165"/>
              <a:gd name="connsiteY10" fmla="*/ 869577 h 1157551"/>
              <a:gd name="connsiteX11" fmla="*/ 645459 w 2752165"/>
              <a:gd name="connsiteY11" fmla="*/ 851647 h 1157551"/>
              <a:gd name="connsiteX12" fmla="*/ 681318 w 2752165"/>
              <a:gd name="connsiteY12" fmla="*/ 824753 h 1157551"/>
              <a:gd name="connsiteX13" fmla="*/ 690282 w 2752165"/>
              <a:gd name="connsiteY13" fmla="*/ 797859 h 1157551"/>
              <a:gd name="connsiteX14" fmla="*/ 708212 w 2752165"/>
              <a:gd name="connsiteY14" fmla="*/ 779930 h 1157551"/>
              <a:gd name="connsiteX15" fmla="*/ 726141 w 2752165"/>
              <a:gd name="connsiteY15" fmla="*/ 753036 h 1157551"/>
              <a:gd name="connsiteX16" fmla="*/ 779929 w 2752165"/>
              <a:gd name="connsiteY16" fmla="*/ 690283 h 1157551"/>
              <a:gd name="connsiteX17" fmla="*/ 797859 w 2752165"/>
              <a:gd name="connsiteY17" fmla="*/ 663389 h 1157551"/>
              <a:gd name="connsiteX18" fmla="*/ 824753 w 2752165"/>
              <a:gd name="connsiteY18" fmla="*/ 609600 h 1157551"/>
              <a:gd name="connsiteX19" fmla="*/ 878541 w 2752165"/>
              <a:gd name="connsiteY19" fmla="*/ 546847 h 1157551"/>
              <a:gd name="connsiteX20" fmla="*/ 896471 w 2752165"/>
              <a:gd name="connsiteY20" fmla="*/ 484094 h 1157551"/>
              <a:gd name="connsiteX21" fmla="*/ 905435 w 2752165"/>
              <a:gd name="connsiteY21" fmla="*/ 457200 h 1157551"/>
              <a:gd name="connsiteX22" fmla="*/ 914400 w 2752165"/>
              <a:gd name="connsiteY22" fmla="*/ 421341 h 1157551"/>
              <a:gd name="connsiteX23" fmla="*/ 986118 w 2752165"/>
              <a:gd name="connsiteY23" fmla="*/ 340659 h 1157551"/>
              <a:gd name="connsiteX24" fmla="*/ 1013012 w 2752165"/>
              <a:gd name="connsiteY24" fmla="*/ 268941 h 1157551"/>
              <a:gd name="connsiteX25" fmla="*/ 1048871 w 2752165"/>
              <a:gd name="connsiteY25" fmla="*/ 224118 h 1157551"/>
              <a:gd name="connsiteX26" fmla="*/ 1084729 w 2752165"/>
              <a:gd name="connsiteY26" fmla="*/ 179294 h 1157551"/>
              <a:gd name="connsiteX27" fmla="*/ 1129553 w 2752165"/>
              <a:gd name="connsiteY27" fmla="*/ 143436 h 1157551"/>
              <a:gd name="connsiteX28" fmla="*/ 1156447 w 2752165"/>
              <a:gd name="connsiteY28" fmla="*/ 89647 h 1157551"/>
              <a:gd name="connsiteX29" fmla="*/ 1183341 w 2752165"/>
              <a:gd name="connsiteY29" fmla="*/ 62753 h 1157551"/>
              <a:gd name="connsiteX30" fmla="*/ 1246094 w 2752165"/>
              <a:gd name="connsiteY30" fmla="*/ 0 h 1157551"/>
              <a:gd name="connsiteX31" fmla="*/ 1497106 w 2752165"/>
              <a:gd name="connsiteY31" fmla="*/ 17930 h 1157551"/>
              <a:gd name="connsiteX32" fmla="*/ 1532965 w 2752165"/>
              <a:gd name="connsiteY32" fmla="*/ 89647 h 1157551"/>
              <a:gd name="connsiteX33" fmla="*/ 1631576 w 2752165"/>
              <a:gd name="connsiteY33" fmla="*/ 197224 h 1157551"/>
              <a:gd name="connsiteX34" fmla="*/ 1640541 w 2752165"/>
              <a:gd name="connsiteY34" fmla="*/ 224118 h 1157551"/>
              <a:gd name="connsiteX35" fmla="*/ 1676400 w 2752165"/>
              <a:gd name="connsiteY35" fmla="*/ 286871 h 1157551"/>
              <a:gd name="connsiteX36" fmla="*/ 1694329 w 2752165"/>
              <a:gd name="connsiteY36" fmla="*/ 340659 h 1157551"/>
              <a:gd name="connsiteX37" fmla="*/ 1730188 w 2752165"/>
              <a:gd name="connsiteY37" fmla="*/ 385483 h 1157551"/>
              <a:gd name="connsiteX38" fmla="*/ 1757082 w 2752165"/>
              <a:gd name="connsiteY38" fmla="*/ 430306 h 1157551"/>
              <a:gd name="connsiteX39" fmla="*/ 1775012 w 2752165"/>
              <a:gd name="connsiteY39" fmla="*/ 466165 h 1157551"/>
              <a:gd name="connsiteX40" fmla="*/ 1819835 w 2752165"/>
              <a:gd name="connsiteY40" fmla="*/ 475130 h 1157551"/>
              <a:gd name="connsiteX41" fmla="*/ 1837765 w 2752165"/>
              <a:gd name="connsiteY41" fmla="*/ 519953 h 1157551"/>
              <a:gd name="connsiteX42" fmla="*/ 1882588 w 2752165"/>
              <a:gd name="connsiteY42" fmla="*/ 564777 h 1157551"/>
              <a:gd name="connsiteX43" fmla="*/ 1891553 w 2752165"/>
              <a:gd name="connsiteY43" fmla="*/ 591671 h 1157551"/>
              <a:gd name="connsiteX44" fmla="*/ 1927412 w 2752165"/>
              <a:gd name="connsiteY44" fmla="*/ 645459 h 1157551"/>
              <a:gd name="connsiteX45" fmla="*/ 1945341 w 2752165"/>
              <a:gd name="connsiteY45" fmla="*/ 672353 h 1157551"/>
              <a:gd name="connsiteX46" fmla="*/ 1954306 w 2752165"/>
              <a:gd name="connsiteY46" fmla="*/ 699247 h 1157551"/>
              <a:gd name="connsiteX47" fmla="*/ 1999129 w 2752165"/>
              <a:gd name="connsiteY47" fmla="*/ 744071 h 1157551"/>
              <a:gd name="connsiteX48" fmla="*/ 2034988 w 2752165"/>
              <a:gd name="connsiteY48" fmla="*/ 806824 h 1157551"/>
              <a:gd name="connsiteX49" fmla="*/ 2070847 w 2752165"/>
              <a:gd name="connsiteY49" fmla="*/ 842683 h 1157551"/>
              <a:gd name="connsiteX50" fmla="*/ 2097741 w 2752165"/>
              <a:gd name="connsiteY50" fmla="*/ 878541 h 1157551"/>
              <a:gd name="connsiteX51" fmla="*/ 2142565 w 2752165"/>
              <a:gd name="connsiteY51" fmla="*/ 923365 h 1157551"/>
              <a:gd name="connsiteX52" fmla="*/ 2169459 w 2752165"/>
              <a:gd name="connsiteY52" fmla="*/ 959224 h 1157551"/>
              <a:gd name="connsiteX53" fmla="*/ 2223247 w 2752165"/>
              <a:gd name="connsiteY53" fmla="*/ 986118 h 1157551"/>
              <a:gd name="connsiteX54" fmla="*/ 2268071 w 2752165"/>
              <a:gd name="connsiteY54" fmla="*/ 1013012 h 1157551"/>
              <a:gd name="connsiteX55" fmla="*/ 2294965 w 2752165"/>
              <a:gd name="connsiteY55" fmla="*/ 1039906 h 1157551"/>
              <a:gd name="connsiteX56" fmla="*/ 2348753 w 2752165"/>
              <a:gd name="connsiteY56" fmla="*/ 1066800 h 1157551"/>
              <a:gd name="connsiteX57" fmla="*/ 2438400 w 2752165"/>
              <a:gd name="connsiteY57" fmla="*/ 1093694 h 1157551"/>
              <a:gd name="connsiteX58" fmla="*/ 2456329 w 2752165"/>
              <a:gd name="connsiteY58" fmla="*/ 1111624 h 1157551"/>
              <a:gd name="connsiteX59" fmla="*/ 2554941 w 2752165"/>
              <a:gd name="connsiteY59" fmla="*/ 1138518 h 1157551"/>
              <a:gd name="connsiteX60" fmla="*/ 2590800 w 2752165"/>
              <a:gd name="connsiteY60" fmla="*/ 1147483 h 1157551"/>
              <a:gd name="connsiteX61" fmla="*/ 2617694 w 2752165"/>
              <a:gd name="connsiteY61" fmla="*/ 1156447 h 1157551"/>
              <a:gd name="connsiteX62" fmla="*/ 2752165 w 2752165"/>
              <a:gd name="connsiteY62" fmla="*/ 1156447 h 11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52165" h="1157551">
                <a:moveTo>
                  <a:pt x="0" y="1084730"/>
                </a:moveTo>
                <a:cubicBezTo>
                  <a:pt x="119529" y="1081742"/>
                  <a:pt x="239311" y="1084087"/>
                  <a:pt x="358588" y="1075765"/>
                </a:cubicBezTo>
                <a:cubicBezTo>
                  <a:pt x="369336" y="1075015"/>
                  <a:pt x="377069" y="1064567"/>
                  <a:pt x="385482" y="1057836"/>
                </a:cubicBezTo>
                <a:cubicBezTo>
                  <a:pt x="392082" y="1052556"/>
                  <a:pt x="396919" y="1045317"/>
                  <a:pt x="403412" y="1039906"/>
                </a:cubicBezTo>
                <a:cubicBezTo>
                  <a:pt x="414890" y="1030341"/>
                  <a:pt x="427318" y="1021977"/>
                  <a:pt x="439271" y="1013012"/>
                </a:cubicBezTo>
                <a:cubicBezTo>
                  <a:pt x="445247" y="1004047"/>
                  <a:pt x="448787" y="992849"/>
                  <a:pt x="457200" y="986118"/>
                </a:cubicBezTo>
                <a:cubicBezTo>
                  <a:pt x="464579" y="980215"/>
                  <a:pt x="475642" y="981379"/>
                  <a:pt x="484094" y="977153"/>
                </a:cubicBezTo>
                <a:cubicBezTo>
                  <a:pt x="493731" y="972335"/>
                  <a:pt x="502023" y="965200"/>
                  <a:pt x="510988" y="959224"/>
                </a:cubicBezTo>
                <a:cubicBezTo>
                  <a:pt x="516965" y="950259"/>
                  <a:pt x="521299" y="939949"/>
                  <a:pt x="528918" y="932330"/>
                </a:cubicBezTo>
                <a:cubicBezTo>
                  <a:pt x="546298" y="914950"/>
                  <a:pt x="560830" y="912727"/>
                  <a:pt x="582706" y="905436"/>
                </a:cubicBezTo>
                <a:cubicBezTo>
                  <a:pt x="625992" y="862148"/>
                  <a:pt x="570990" y="914808"/>
                  <a:pt x="627529" y="869577"/>
                </a:cubicBezTo>
                <a:cubicBezTo>
                  <a:pt x="634129" y="864297"/>
                  <a:pt x="638966" y="857058"/>
                  <a:pt x="645459" y="851647"/>
                </a:cubicBezTo>
                <a:cubicBezTo>
                  <a:pt x="656937" y="842082"/>
                  <a:pt x="669365" y="833718"/>
                  <a:pt x="681318" y="824753"/>
                </a:cubicBezTo>
                <a:cubicBezTo>
                  <a:pt x="684306" y="815788"/>
                  <a:pt x="685420" y="805962"/>
                  <a:pt x="690282" y="797859"/>
                </a:cubicBezTo>
                <a:cubicBezTo>
                  <a:pt x="694631" y="790611"/>
                  <a:pt x="702932" y="786530"/>
                  <a:pt x="708212" y="779930"/>
                </a:cubicBezTo>
                <a:cubicBezTo>
                  <a:pt x="714943" y="771517"/>
                  <a:pt x="720431" y="762172"/>
                  <a:pt x="726141" y="753036"/>
                </a:cubicBezTo>
                <a:cubicBezTo>
                  <a:pt x="760895" y="697429"/>
                  <a:pt x="737104" y="718832"/>
                  <a:pt x="779929" y="690283"/>
                </a:cubicBezTo>
                <a:cubicBezTo>
                  <a:pt x="785906" y="681318"/>
                  <a:pt x="793041" y="673026"/>
                  <a:pt x="797859" y="663389"/>
                </a:cubicBezTo>
                <a:cubicBezTo>
                  <a:pt x="816950" y="625206"/>
                  <a:pt x="793919" y="645573"/>
                  <a:pt x="824753" y="609600"/>
                </a:cubicBezTo>
                <a:cubicBezTo>
                  <a:pt x="851222" y="578720"/>
                  <a:pt x="862076" y="579777"/>
                  <a:pt x="878541" y="546847"/>
                </a:cubicBezTo>
                <a:cubicBezTo>
                  <a:pt x="885706" y="532517"/>
                  <a:pt x="892641" y="497499"/>
                  <a:pt x="896471" y="484094"/>
                </a:cubicBezTo>
                <a:cubicBezTo>
                  <a:pt x="899067" y="475008"/>
                  <a:pt x="902839" y="466286"/>
                  <a:pt x="905435" y="457200"/>
                </a:cubicBezTo>
                <a:cubicBezTo>
                  <a:pt x="908820" y="445353"/>
                  <a:pt x="907334" y="431435"/>
                  <a:pt x="914400" y="421341"/>
                </a:cubicBezTo>
                <a:cubicBezTo>
                  <a:pt x="999106" y="300332"/>
                  <a:pt x="944222" y="413977"/>
                  <a:pt x="986118" y="340659"/>
                </a:cubicBezTo>
                <a:cubicBezTo>
                  <a:pt x="1037332" y="251034"/>
                  <a:pt x="975198" y="357175"/>
                  <a:pt x="1013012" y="268941"/>
                </a:cubicBezTo>
                <a:cubicBezTo>
                  <a:pt x="1021494" y="249148"/>
                  <a:pt x="1034411" y="238577"/>
                  <a:pt x="1048871" y="224118"/>
                </a:cubicBezTo>
                <a:cubicBezTo>
                  <a:pt x="1066321" y="171763"/>
                  <a:pt x="1044181" y="219842"/>
                  <a:pt x="1084729" y="179294"/>
                </a:cubicBezTo>
                <a:cubicBezTo>
                  <a:pt x="1125277" y="138746"/>
                  <a:pt x="1077198" y="160886"/>
                  <a:pt x="1129553" y="143436"/>
                </a:cubicBezTo>
                <a:cubicBezTo>
                  <a:pt x="1138538" y="116482"/>
                  <a:pt x="1137138" y="112818"/>
                  <a:pt x="1156447" y="89647"/>
                </a:cubicBezTo>
                <a:cubicBezTo>
                  <a:pt x="1164563" y="79907"/>
                  <a:pt x="1175557" y="72760"/>
                  <a:pt x="1183341" y="62753"/>
                </a:cubicBezTo>
                <a:cubicBezTo>
                  <a:pt x="1233689" y="-1980"/>
                  <a:pt x="1194702" y="17131"/>
                  <a:pt x="1246094" y="0"/>
                </a:cubicBezTo>
                <a:cubicBezTo>
                  <a:pt x="1329765" y="5977"/>
                  <a:pt x="1415282" y="-546"/>
                  <a:pt x="1497106" y="17930"/>
                </a:cubicBezTo>
                <a:cubicBezTo>
                  <a:pt x="1531207" y="25630"/>
                  <a:pt x="1517218" y="70750"/>
                  <a:pt x="1532965" y="89647"/>
                </a:cubicBezTo>
                <a:cubicBezTo>
                  <a:pt x="1557239" y="118776"/>
                  <a:pt x="1610687" y="155446"/>
                  <a:pt x="1631576" y="197224"/>
                </a:cubicBezTo>
                <a:cubicBezTo>
                  <a:pt x="1635802" y="205676"/>
                  <a:pt x="1636315" y="215666"/>
                  <a:pt x="1640541" y="224118"/>
                </a:cubicBezTo>
                <a:cubicBezTo>
                  <a:pt x="1672885" y="288803"/>
                  <a:pt x="1644969" y="208293"/>
                  <a:pt x="1676400" y="286871"/>
                </a:cubicBezTo>
                <a:cubicBezTo>
                  <a:pt x="1683419" y="304418"/>
                  <a:pt x="1680965" y="327295"/>
                  <a:pt x="1694329" y="340659"/>
                </a:cubicBezTo>
                <a:cubicBezTo>
                  <a:pt x="1716921" y="363251"/>
                  <a:pt x="1711339" y="355325"/>
                  <a:pt x="1730188" y="385483"/>
                </a:cubicBezTo>
                <a:cubicBezTo>
                  <a:pt x="1739423" y="400259"/>
                  <a:pt x="1748620" y="415075"/>
                  <a:pt x="1757082" y="430306"/>
                </a:cubicBezTo>
                <a:cubicBezTo>
                  <a:pt x="1763572" y="441988"/>
                  <a:pt x="1764137" y="458397"/>
                  <a:pt x="1775012" y="466165"/>
                </a:cubicBezTo>
                <a:cubicBezTo>
                  <a:pt x="1787411" y="475021"/>
                  <a:pt x="1804894" y="472142"/>
                  <a:pt x="1819835" y="475130"/>
                </a:cubicBezTo>
                <a:cubicBezTo>
                  <a:pt x="1825812" y="490071"/>
                  <a:pt x="1828412" y="506858"/>
                  <a:pt x="1837765" y="519953"/>
                </a:cubicBezTo>
                <a:cubicBezTo>
                  <a:pt x="1897527" y="603619"/>
                  <a:pt x="1834779" y="469159"/>
                  <a:pt x="1882588" y="564777"/>
                </a:cubicBezTo>
                <a:cubicBezTo>
                  <a:pt x="1886814" y="573229"/>
                  <a:pt x="1886964" y="583411"/>
                  <a:pt x="1891553" y="591671"/>
                </a:cubicBezTo>
                <a:cubicBezTo>
                  <a:pt x="1902018" y="610508"/>
                  <a:pt x="1915459" y="627530"/>
                  <a:pt x="1927412" y="645459"/>
                </a:cubicBezTo>
                <a:cubicBezTo>
                  <a:pt x="1933388" y="654424"/>
                  <a:pt x="1941934" y="662132"/>
                  <a:pt x="1945341" y="672353"/>
                </a:cubicBezTo>
                <a:cubicBezTo>
                  <a:pt x="1948329" y="681318"/>
                  <a:pt x="1948636" y="691687"/>
                  <a:pt x="1954306" y="699247"/>
                </a:cubicBezTo>
                <a:cubicBezTo>
                  <a:pt x="1966984" y="716151"/>
                  <a:pt x="1989679" y="725172"/>
                  <a:pt x="1999129" y="744071"/>
                </a:cubicBezTo>
                <a:cubicBezTo>
                  <a:pt x="2009302" y="764417"/>
                  <a:pt x="2019784" y="789086"/>
                  <a:pt x="2034988" y="806824"/>
                </a:cubicBezTo>
                <a:cubicBezTo>
                  <a:pt x="2045989" y="819659"/>
                  <a:pt x="2060704" y="829160"/>
                  <a:pt x="2070847" y="842683"/>
                </a:cubicBezTo>
                <a:cubicBezTo>
                  <a:pt x="2079812" y="854636"/>
                  <a:pt x="2087815" y="867374"/>
                  <a:pt x="2097741" y="878541"/>
                </a:cubicBezTo>
                <a:cubicBezTo>
                  <a:pt x="2111779" y="894334"/>
                  <a:pt x="2129887" y="906461"/>
                  <a:pt x="2142565" y="923365"/>
                </a:cubicBezTo>
                <a:cubicBezTo>
                  <a:pt x="2151530" y="935318"/>
                  <a:pt x="2158894" y="948659"/>
                  <a:pt x="2169459" y="959224"/>
                </a:cubicBezTo>
                <a:cubicBezTo>
                  <a:pt x="2195148" y="984913"/>
                  <a:pt x="2194084" y="971537"/>
                  <a:pt x="2223247" y="986118"/>
                </a:cubicBezTo>
                <a:cubicBezTo>
                  <a:pt x="2238832" y="993910"/>
                  <a:pt x="2254131" y="1002557"/>
                  <a:pt x="2268071" y="1013012"/>
                </a:cubicBezTo>
                <a:cubicBezTo>
                  <a:pt x="2278213" y="1020619"/>
                  <a:pt x="2285226" y="1031790"/>
                  <a:pt x="2294965" y="1039906"/>
                </a:cubicBezTo>
                <a:cubicBezTo>
                  <a:pt x="2318138" y="1059217"/>
                  <a:pt x="2321797" y="1057815"/>
                  <a:pt x="2348753" y="1066800"/>
                </a:cubicBezTo>
                <a:cubicBezTo>
                  <a:pt x="2414620" y="1110713"/>
                  <a:pt x="2323028" y="1055237"/>
                  <a:pt x="2438400" y="1093694"/>
                </a:cubicBezTo>
                <a:cubicBezTo>
                  <a:pt x="2446418" y="1096367"/>
                  <a:pt x="2448769" y="1107844"/>
                  <a:pt x="2456329" y="1111624"/>
                </a:cubicBezTo>
                <a:cubicBezTo>
                  <a:pt x="2489909" y="1128414"/>
                  <a:pt x="2519532" y="1130649"/>
                  <a:pt x="2554941" y="1138518"/>
                </a:cubicBezTo>
                <a:cubicBezTo>
                  <a:pt x="2566968" y="1141191"/>
                  <a:pt x="2578953" y="1144098"/>
                  <a:pt x="2590800" y="1147483"/>
                </a:cubicBezTo>
                <a:cubicBezTo>
                  <a:pt x="2599886" y="1150079"/>
                  <a:pt x="2608259" y="1155923"/>
                  <a:pt x="2617694" y="1156447"/>
                </a:cubicBezTo>
                <a:cubicBezTo>
                  <a:pt x="2662449" y="1158933"/>
                  <a:pt x="2707341" y="1156447"/>
                  <a:pt x="2752165" y="11564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18848" y="599644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36</a:t>
            </a:r>
            <a:r>
              <a:rPr lang="ko-KR" altLang="en-US"/>
              <a:t>도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427984" y="5949280"/>
            <a:ext cx="19394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75828" y="580526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74530" y="638132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감기 </a:t>
            </a:r>
            <a:r>
              <a:rPr lang="en-US" altLang="ko-KR" dirty="0"/>
              <a:t>(W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4566229" y="4759227"/>
            <a:ext cx="1801180" cy="1157551"/>
          </a:xfrm>
          <a:custGeom>
            <a:avLst/>
            <a:gdLst>
              <a:gd name="connsiteX0" fmla="*/ 0 w 2752165"/>
              <a:gd name="connsiteY0" fmla="*/ 1084730 h 1157551"/>
              <a:gd name="connsiteX1" fmla="*/ 358588 w 2752165"/>
              <a:gd name="connsiteY1" fmla="*/ 1075765 h 1157551"/>
              <a:gd name="connsiteX2" fmla="*/ 385482 w 2752165"/>
              <a:gd name="connsiteY2" fmla="*/ 1057836 h 1157551"/>
              <a:gd name="connsiteX3" fmla="*/ 403412 w 2752165"/>
              <a:gd name="connsiteY3" fmla="*/ 1039906 h 1157551"/>
              <a:gd name="connsiteX4" fmla="*/ 439271 w 2752165"/>
              <a:gd name="connsiteY4" fmla="*/ 1013012 h 1157551"/>
              <a:gd name="connsiteX5" fmla="*/ 457200 w 2752165"/>
              <a:gd name="connsiteY5" fmla="*/ 986118 h 1157551"/>
              <a:gd name="connsiteX6" fmla="*/ 484094 w 2752165"/>
              <a:gd name="connsiteY6" fmla="*/ 977153 h 1157551"/>
              <a:gd name="connsiteX7" fmla="*/ 510988 w 2752165"/>
              <a:gd name="connsiteY7" fmla="*/ 959224 h 1157551"/>
              <a:gd name="connsiteX8" fmla="*/ 528918 w 2752165"/>
              <a:gd name="connsiteY8" fmla="*/ 932330 h 1157551"/>
              <a:gd name="connsiteX9" fmla="*/ 582706 w 2752165"/>
              <a:gd name="connsiteY9" fmla="*/ 905436 h 1157551"/>
              <a:gd name="connsiteX10" fmla="*/ 627529 w 2752165"/>
              <a:gd name="connsiteY10" fmla="*/ 869577 h 1157551"/>
              <a:gd name="connsiteX11" fmla="*/ 645459 w 2752165"/>
              <a:gd name="connsiteY11" fmla="*/ 851647 h 1157551"/>
              <a:gd name="connsiteX12" fmla="*/ 681318 w 2752165"/>
              <a:gd name="connsiteY12" fmla="*/ 824753 h 1157551"/>
              <a:gd name="connsiteX13" fmla="*/ 690282 w 2752165"/>
              <a:gd name="connsiteY13" fmla="*/ 797859 h 1157551"/>
              <a:gd name="connsiteX14" fmla="*/ 708212 w 2752165"/>
              <a:gd name="connsiteY14" fmla="*/ 779930 h 1157551"/>
              <a:gd name="connsiteX15" fmla="*/ 726141 w 2752165"/>
              <a:gd name="connsiteY15" fmla="*/ 753036 h 1157551"/>
              <a:gd name="connsiteX16" fmla="*/ 779929 w 2752165"/>
              <a:gd name="connsiteY16" fmla="*/ 690283 h 1157551"/>
              <a:gd name="connsiteX17" fmla="*/ 797859 w 2752165"/>
              <a:gd name="connsiteY17" fmla="*/ 663389 h 1157551"/>
              <a:gd name="connsiteX18" fmla="*/ 824753 w 2752165"/>
              <a:gd name="connsiteY18" fmla="*/ 609600 h 1157551"/>
              <a:gd name="connsiteX19" fmla="*/ 878541 w 2752165"/>
              <a:gd name="connsiteY19" fmla="*/ 546847 h 1157551"/>
              <a:gd name="connsiteX20" fmla="*/ 896471 w 2752165"/>
              <a:gd name="connsiteY20" fmla="*/ 484094 h 1157551"/>
              <a:gd name="connsiteX21" fmla="*/ 905435 w 2752165"/>
              <a:gd name="connsiteY21" fmla="*/ 457200 h 1157551"/>
              <a:gd name="connsiteX22" fmla="*/ 914400 w 2752165"/>
              <a:gd name="connsiteY22" fmla="*/ 421341 h 1157551"/>
              <a:gd name="connsiteX23" fmla="*/ 986118 w 2752165"/>
              <a:gd name="connsiteY23" fmla="*/ 340659 h 1157551"/>
              <a:gd name="connsiteX24" fmla="*/ 1013012 w 2752165"/>
              <a:gd name="connsiteY24" fmla="*/ 268941 h 1157551"/>
              <a:gd name="connsiteX25" fmla="*/ 1048871 w 2752165"/>
              <a:gd name="connsiteY25" fmla="*/ 224118 h 1157551"/>
              <a:gd name="connsiteX26" fmla="*/ 1084729 w 2752165"/>
              <a:gd name="connsiteY26" fmla="*/ 179294 h 1157551"/>
              <a:gd name="connsiteX27" fmla="*/ 1129553 w 2752165"/>
              <a:gd name="connsiteY27" fmla="*/ 143436 h 1157551"/>
              <a:gd name="connsiteX28" fmla="*/ 1156447 w 2752165"/>
              <a:gd name="connsiteY28" fmla="*/ 89647 h 1157551"/>
              <a:gd name="connsiteX29" fmla="*/ 1183341 w 2752165"/>
              <a:gd name="connsiteY29" fmla="*/ 62753 h 1157551"/>
              <a:gd name="connsiteX30" fmla="*/ 1246094 w 2752165"/>
              <a:gd name="connsiteY30" fmla="*/ 0 h 1157551"/>
              <a:gd name="connsiteX31" fmla="*/ 1497106 w 2752165"/>
              <a:gd name="connsiteY31" fmla="*/ 17930 h 1157551"/>
              <a:gd name="connsiteX32" fmla="*/ 1532965 w 2752165"/>
              <a:gd name="connsiteY32" fmla="*/ 89647 h 1157551"/>
              <a:gd name="connsiteX33" fmla="*/ 1631576 w 2752165"/>
              <a:gd name="connsiteY33" fmla="*/ 197224 h 1157551"/>
              <a:gd name="connsiteX34" fmla="*/ 1640541 w 2752165"/>
              <a:gd name="connsiteY34" fmla="*/ 224118 h 1157551"/>
              <a:gd name="connsiteX35" fmla="*/ 1676400 w 2752165"/>
              <a:gd name="connsiteY35" fmla="*/ 286871 h 1157551"/>
              <a:gd name="connsiteX36" fmla="*/ 1694329 w 2752165"/>
              <a:gd name="connsiteY36" fmla="*/ 340659 h 1157551"/>
              <a:gd name="connsiteX37" fmla="*/ 1730188 w 2752165"/>
              <a:gd name="connsiteY37" fmla="*/ 385483 h 1157551"/>
              <a:gd name="connsiteX38" fmla="*/ 1757082 w 2752165"/>
              <a:gd name="connsiteY38" fmla="*/ 430306 h 1157551"/>
              <a:gd name="connsiteX39" fmla="*/ 1775012 w 2752165"/>
              <a:gd name="connsiteY39" fmla="*/ 466165 h 1157551"/>
              <a:gd name="connsiteX40" fmla="*/ 1819835 w 2752165"/>
              <a:gd name="connsiteY40" fmla="*/ 475130 h 1157551"/>
              <a:gd name="connsiteX41" fmla="*/ 1837765 w 2752165"/>
              <a:gd name="connsiteY41" fmla="*/ 519953 h 1157551"/>
              <a:gd name="connsiteX42" fmla="*/ 1882588 w 2752165"/>
              <a:gd name="connsiteY42" fmla="*/ 564777 h 1157551"/>
              <a:gd name="connsiteX43" fmla="*/ 1891553 w 2752165"/>
              <a:gd name="connsiteY43" fmla="*/ 591671 h 1157551"/>
              <a:gd name="connsiteX44" fmla="*/ 1927412 w 2752165"/>
              <a:gd name="connsiteY44" fmla="*/ 645459 h 1157551"/>
              <a:gd name="connsiteX45" fmla="*/ 1945341 w 2752165"/>
              <a:gd name="connsiteY45" fmla="*/ 672353 h 1157551"/>
              <a:gd name="connsiteX46" fmla="*/ 1954306 w 2752165"/>
              <a:gd name="connsiteY46" fmla="*/ 699247 h 1157551"/>
              <a:gd name="connsiteX47" fmla="*/ 1999129 w 2752165"/>
              <a:gd name="connsiteY47" fmla="*/ 744071 h 1157551"/>
              <a:gd name="connsiteX48" fmla="*/ 2034988 w 2752165"/>
              <a:gd name="connsiteY48" fmla="*/ 806824 h 1157551"/>
              <a:gd name="connsiteX49" fmla="*/ 2070847 w 2752165"/>
              <a:gd name="connsiteY49" fmla="*/ 842683 h 1157551"/>
              <a:gd name="connsiteX50" fmla="*/ 2097741 w 2752165"/>
              <a:gd name="connsiteY50" fmla="*/ 878541 h 1157551"/>
              <a:gd name="connsiteX51" fmla="*/ 2142565 w 2752165"/>
              <a:gd name="connsiteY51" fmla="*/ 923365 h 1157551"/>
              <a:gd name="connsiteX52" fmla="*/ 2169459 w 2752165"/>
              <a:gd name="connsiteY52" fmla="*/ 959224 h 1157551"/>
              <a:gd name="connsiteX53" fmla="*/ 2223247 w 2752165"/>
              <a:gd name="connsiteY53" fmla="*/ 986118 h 1157551"/>
              <a:gd name="connsiteX54" fmla="*/ 2268071 w 2752165"/>
              <a:gd name="connsiteY54" fmla="*/ 1013012 h 1157551"/>
              <a:gd name="connsiteX55" fmla="*/ 2294965 w 2752165"/>
              <a:gd name="connsiteY55" fmla="*/ 1039906 h 1157551"/>
              <a:gd name="connsiteX56" fmla="*/ 2348753 w 2752165"/>
              <a:gd name="connsiteY56" fmla="*/ 1066800 h 1157551"/>
              <a:gd name="connsiteX57" fmla="*/ 2438400 w 2752165"/>
              <a:gd name="connsiteY57" fmla="*/ 1093694 h 1157551"/>
              <a:gd name="connsiteX58" fmla="*/ 2456329 w 2752165"/>
              <a:gd name="connsiteY58" fmla="*/ 1111624 h 1157551"/>
              <a:gd name="connsiteX59" fmla="*/ 2554941 w 2752165"/>
              <a:gd name="connsiteY59" fmla="*/ 1138518 h 1157551"/>
              <a:gd name="connsiteX60" fmla="*/ 2590800 w 2752165"/>
              <a:gd name="connsiteY60" fmla="*/ 1147483 h 1157551"/>
              <a:gd name="connsiteX61" fmla="*/ 2617694 w 2752165"/>
              <a:gd name="connsiteY61" fmla="*/ 1156447 h 1157551"/>
              <a:gd name="connsiteX62" fmla="*/ 2752165 w 2752165"/>
              <a:gd name="connsiteY62" fmla="*/ 1156447 h 11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52165" h="1157551">
                <a:moveTo>
                  <a:pt x="0" y="1084730"/>
                </a:moveTo>
                <a:cubicBezTo>
                  <a:pt x="119529" y="1081742"/>
                  <a:pt x="239311" y="1084087"/>
                  <a:pt x="358588" y="1075765"/>
                </a:cubicBezTo>
                <a:cubicBezTo>
                  <a:pt x="369336" y="1075015"/>
                  <a:pt x="377069" y="1064567"/>
                  <a:pt x="385482" y="1057836"/>
                </a:cubicBezTo>
                <a:cubicBezTo>
                  <a:pt x="392082" y="1052556"/>
                  <a:pt x="396919" y="1045317"/>
                  <a:pt x="403412" y="1039906"/>
                </a:cubicBezTo>
                <a:cubicBezTo>
                  <a:pt x="414890" y="1030341"/>
                  <a:pt x="427318" y="1021977"/>
                  <a:pt x="439271" y="1013012"/>
                </a:cubicBezTo>
                <a:cubicBezTo>
                  <a:pt x="445247" y="1004047"/>
                  <a:pt x="448787" y="992849"/>
                  <a:pt x="457200" y="986118"/>
                </a:cubicBezTo>
                <a:cubicBezTo>
                  <a:pt x="464579" y="980215"/>
                  <a:pt x="475642" y="981379"/>
                  <a:pt x="484094" y="977153"/>
                </a:cubicBezTo>
                <a:cubicBezTo>
                  <a:pt x="493731" y="972335"/>
                  <a:pt x="502023" y="965200"/>
                  <a:pt x="510988" y="959224"/>
                </a:cubicBezTo>
                <a:cubicBezTo>
                  <a:pt x="516965" y="950259"/>
                  <a:pt x="521299" y="939949"/>
                  <a:pt x="528918" y="932330"/>
                </a:cubicBezTo>
                <a:cubicBezTo>
                  <a:pt x="546298" y="914950"/>
                  <a:pt x="560830" y="912727"/>
                  <a:pt x="582706" y="905436"/>
                </a:cubicBezTo>
                <a:cubicBezTo>
                  <a:pt x="625992" y="862148"/>
                  <a:pt x="570990" y="914808"/>
                  <a:pt x="627529" y="869577"/>
                </a:cubicBezTo>
                <a:cubicBezTo>
                  <a:pt x="634129" y="864297"/>
                  <a:pt x="638966" y="857058"/>
                  <a:pt x="645459" y="851647"/>
                </a:cubicBezTo>
                <a:cubicBezTo>
                  <a:pt x="656937" y="842082"/>
                  <a:pt x="669365" y="833718"/>
                  <a:pt x="681318" y="824753"/>
                </a:cubicBezTo>
                <a:cubicBezTo>
                  <a:pt x="684306" y="815788"/>
                  <a:pt x="685420" y="805962"/>
                  <a:pt x="690282" y="797859"/>
                </a:cubicBezTo>
                <a:cubicBezTo>
                  <a:pt x="694631" y="790611"/>
                  <a:pt x="702932" y="786530"/>
                  <a:pt x="708212" y="779930"/>
                </a:cubicBezTo>
                <a:cubicBezTo>
                  <a:pt x="714943" y="771517"/>
                  <a:pt x="720431" y="762172"/>
                  <a:pt x="726141" y="753036"/>
                </a:cubicBezTo>
                <a:cubicBezTo>
                  <a:pt x="760895" y="697429"/>
                  <a:pt x="737104" y="718832"/>
                  <a:pt x="779929" y="690283"/>
                </a:cubicBezTo>
                <a:cubicBezTo>
                  <a:pt x="785906" y="681318"/>
                  <a:pt x="793041" y="673026"/>
                  <a:pt x="797859" y="663389"/>
                </a:cubicBezTo>
                <a:cubicBezTo>
                  <a:pt x="816950" y="625206"/>
                  <a:pt x="793919" y="645573"/>
                  <a:pt x="824753" y="609600"/>
                </a:cubicBezTo>
                <a:cubicBezTo>
                  <a:pt x="851222" y="578720"/>
                  <a:pt x="862076" y="579777"/>
                  <a:pt x="878541" y="546847"/>
                </a:cubicBezTo>
                <a:cubicBezTo>
                  <a:pt x="885706" y="532517"/>
                  <a:pt x="892641" y="497499"/>
                  <a:pt x="896471" y="484094"/>
                </a:cubicBezTo>
                <a:cubicBezTo>
                  <a:pt x="899067" y="475008"/>
                  <a:pt x="902839" y="466286"/>
                  <a:pt x="905435" y="457200"/>
                </a:cubicBezTo>
                <a:cubicBezTo>
                  <a:pt x="908820" y="445353"/>
                  <a:pt x="907334" y="431435"/>
                  <a:pt x="914400" y="421341"/>
                </a:cubicBezTo>
                <a:cubicBezTo>
                  <a:pt x="999106" y="300332"/>
                  <a:pt x="944222" y="413977"/>
                  <a:pt x="986118" y="340659"/>
                </a:cubicBezTo>
                <a:cubicBezTo>
                  <a:pt x="1037332" y="251034"/>
                  <a:pt x="975198" y="357175"/>
                  <a:pt x="1013012" y="268941"/>
                </a:cubicBezTo>
                <a:cubicBezTo>
                  <a:pt x="1021494" y="249148"/>
                  <a:pt x="1034411" y="238577"/>
                  <a:pt x="1048871" y="224118"/>
                </a:cubicBezTo>
                <a:cubicBezTo>
                  <a:pt x="1066321" y="171763"/>
                  <a:pt x="1044181" y="219842"/>
                  <a:pt x="1084729" y="179294"/>
                </a:cubicBezTo>
                <a:cubicBezTo>
                  <a:pt x="1125277" y="138746"/>
                  <a:pt x="1077198" y="160886"/>
                  <a:pt x="1129553" y="143436"/>
                </a:cubicBezTo>
                <a:cubicBezTo>
                  <a:pt x="1138538" y="116482"/>
                  <a:pt x="1137138" y="112818"/>
                  <a:pt x="1156447" y="89647"/>
                </a:cubicBezTo>
                <a:cubicBezTo>
                  <a:pt x="1164563" y="79907"/>
                  <a:pt x="1175557" y="72760"/>
                  <a:pt x="1183341" y="62753"/>
                </a:cubicBezTo>
                <a:cubicBezTo>
                  <a:pt x="1233689" y="-1980"/>
                  <a:pt x="1194702" y="17131"/>
                  <a:pt x="1246094" y="0"/>
                </a:cubicBezTo>
                <a:cubicBezTo>
                  <a:pt x="1329765" y="5977"/>
                  <a:pt x="1415282" y="-546"/>
                  <a:pt x="1497106" y="17930"/>
                </a:cubicBezTo>
                <a:cubicBezTo>
                  <a:pt x="1531207" y="25630"/>
                  <a:pt x="1517218" y="70750"/>
                  <a:pt x="1532965" y="89647"/>
                </a:cubicBezTo>
                <a:cubicBezTo>
                  <a:pt x="1557239" y="118776"/>
                  <a:pt x="1610687" y="155446"/>
                  <a:pt x="1631576" y="197224"/>
                </a:cubicBezTo>
                <a:cubicBezTo>
                  <a:pt x="1635802" y="205676"/>
                  <a:pt x="1636315" y="215666"/>
                  <a:pt x="1640541" y="224118"/>
                </a:cubicBezTo>
                <a:cubicBezTo>
                  <a:pt x="1672885" y="288803"/>
                  <a:pt x="1644969" y="208293"/>
                  <a:pt x="1676400" y="286871"/>
                </a:cubicBezTo>
                <a:cubicBezTo>
                  <a:pt x="1683419" y="304418"/>
                  <a:pt x="1680965" y="327295"/>
                  <a:pt x="1694329" y="340659"/>
                </a:cubicBezTo>
                <a:cubicBezTo>
                  <a:pt x="1716921" y="363251"/>
                  <a:pt x="1711339" y="355325"/>
                  <a:pt x="1730188" y="385483"/>
                </a:cubicBezTo>
                <a:cubicBezTo>
                  <a:pt x="1739423" y="400259"/>
                  <a:pt x="1748620" y="415075"/>
                  <a:pt x="1757082" y="430306"/>
                </a:cubicBezTo>
                <a:cubicBezTo>
                  <a:pt x="1763572" y="441988"/>
                  <a:pt x="1764137" y="458397"/>
                  <a:pt x="1775012" y="466165"/>
                </a:cubicBezTo>
                <a:cubicBezTo>
                  <a:pt x="1787411" y="475021"/>
                  <a:pt x="1804894" y="472142"/>
                  <a:pt x="1819835" y="475130"/>
                </a:cubicBezTo>
                <a:cubicBezTo>
                  <a:pt x="1825812" y="490071"/>
                  <a:pt x="1828412" y="506858"/>
                  <a:pt x="1837765" y="519953"/>
                </a:cubicBezTo>
                <a:cubicBezTo>
                  <a:pt x="1897527" y="603619"/>
                  <a:pt x="1834779" y="469159"/>
                  <a:pt x="1882588" y="564777"/>
                </a:cubicBezTo>
                <a:cubicBezTo>
                  <a:pt x="1886814" y="573229"/>
                  <a:pt x="1886964" y="583411"/>
                  <a:pt x="1891553" y="591671"/>
                </a:cubicBezTo>
                <a:cubicBezTo>
                  <a:pt x="1902018" y="610508"/>
                  <a:pt x="1915459" y="627530"/>
                  <a:pt x="1927412" y="645459"/>
                </a:cubicBezTo>
                <a:cubicBezTo>
                  <a:pt x="1933388" y="654424"/>
                  <a:pt x="1941934" y="662132"/>
                  <a:pt x="1945341" y="672353"/>
                </a:cubicBezTo>
                <a:cubicBezTo>
                  <a:pt x="1948329" y="681318"/>
                  <a:pt x="1948636" y="691687"/>
                  <a:pt x="1954306" y="699247"/>
                </a:cubicBezTo>
                <a:cubicBezTo>
                  <a:pt x="1966984" y="716151"/>
                  <a:pt x="1989679" y="725172"/>
                  <a:pt x="1999129" y="744071"/>
                </a:cubicBezTo>
                <a:cubicBezTo>
                  <a:pt x="2009302" y="764417"/>
                  <a:pt x="2019784" y="789086"/>
                  <a:pt x="2034988" y="806824"/>
                </a:cubicBezTo>
                <a:cubicBezTo>
                  <a:pt x="2045989" y="819659"/>
                  <a:pt x="2060704" y="829160"/>
                  <a:pt x="2070847" y="842683"/>
                </a:cubicBezTo>
                <a:cubicBezTo>
                  <a:pt x="2079812" y="854636"/>
                  <a:pt x="2087815" y="867374"/>
                  <a:pt x="2097741" y="878541"/>
                </a:cubicBezTo>
                <a:cubicBezTo>
                  <a:pt x="2111779" y="894334"/>
                  <a:pt x="2129887" y="906461"/>
                  <a:pt x="2142565" y="923365"/>
                </a:cubicBezTo>
                <a:cubicBezTo>
                  <a:pt x="2151530" y="935318"/>
                  <a:pt x="2158894" y="948659"/>
                  <a:pt x="2169459" y="959224"/>
                </a:cubicBezTo>
                <a:cubicBezTo>
                  <a:pt x="2195148" y="984913"/>
                  <a:pt x="2194084" y="971537"/>
                  <a:pt x="2223247" y="986118"/>
                </a:cubicBezTo>
                <a:cubicBezTo>
                  <a:pt x="2238832" y="993910"/>
                  <a:pt x="2254131" y="1002557"/>
                  <a:pt x="2268071" y="1013012"/>
                </a:cubicBezTo>
                <a:cubicBezTo>
                  <a:pt x="2278213" y="1020619"/>
                  <a:pt x="2285226" y="1031790"/>
                  <a:pt x="2294965" y="1039906"/>
                </a:cubicBezTo>
                <a:cubicBezTo>
                  <a:pt x="2318138" y="1059217"/>
                  <a:pt x="2321797" y="1057815"/>
                  <a:pt x="2348753" y="1066800"/>
                </a:cubicBezTo>
                <a:cubicBezTo>
                  <a:pt x="2414620" y="1110713"/>
                  <a:pt x="2323028" y="1055237"/>
                  <a:pt x="2438400" y="1093694"/>
                </a:cubicBezTo>
                <a:cubicBezTo>
                  <a:pt x="2446418" y="1096367"/>
                  <a:pt x="2448769" y="1107844"/>
                  <a:pt x="2456329" y="1111624"/>
                </a:cubicBezTo>
                <a:cubicBezTo>
                  <a:pt x="2489909" y="1128414"/>
                  <a:pt x="2519532" y="1130649"/>
                  <a:pt x="2554941" y="1138518"/>
                </a:cubicBezTo>
                <a:cubicBezTo>
                  <a:pt x="2566968" y="1141191"/>
                  <a:pt x="2578953" y="1144098"/>
                  <a:pt x="2590800" y="1147483"/>
                </a:cubicBezTo>
                <a:cubicBezTo>
                  <a:pt x="2599886" y="1150079"/>
                  <a:pt x="2608259" y="1155923"/>
                  <a:pt x="2617694" y="1156447"/>
                </a:cubicBezTo>
                <a:cubicBezTo>
                  <a:pt x="2662449" y="1158933"/>
                  <a:pt x="2707341" y="1156447"/>
                  <a:pt x="2752165" y="11564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54924" y="599644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/>
              <a:t>도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7650735" y="580526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7006246" y="4759227"/>
            <a:ext cx="1257468" cy="1157551"/>
          </a:xfrm>
          <a:custGeom>
            <a:avLst/>
            <a:gdLst>
              <a:gd name="connsiteX0" fmla="*/ 0 w 2752165"/>
              <a:gd name="connsiteY0" fmla="*/ 1084730 h 1157551"/>
              <a:gd name="connsiteX1" fmla="*/ 358588 w 2752165"/>
              <a:gd name="connsiteY1" fmla="*/ 1075765 h 1157551"/>
              <a:gd name="connsiteX2" fmla="*/ 385482 w 2752165"/>
              <a:gd name="connsiteY2" fmla="*/ 1057836 h 1157551"/>
              <a:gd name="connsiteX3" fmla="*/ 403412 w 2752165"/>
              <a:gd name="connsiteY3" fmla="*/ 1039906 h 1157551"/>
              <a:gd name="connsiteX4" fmla="*/ 439271 w 2752165"/>
              <a:gd name="connsiteY4" fmla="*/ 1013012 h 1157551"/>
              <a:gd name="connsiteX5" fmla="*/ 457200 w 2752165"/>
              <a:gd name="connsiteY5" fmla="*/ 986118 h 1157551"/>
              <a:gd name="connsiteX6" fmla="*/ 484094 w 2752165"/>
              <a:gd name="connsiteY6" fmla="*/ 977153 h 1157551"/>
              <a:gd name="connsiteX7" fmla="*/ 510988 w 2752165"/>
              <a:gd name="connsiteY7" fmla="*/ 959224 h 1157551"/>
              <a:gd name="connsiteX8" fmla="*/ 528918 w 2752165"/>
              <a:gd name="connsiteY8" fmla="*/ 932330 h 1157551"/>
              <a:gd name="connsiteX9" fmla="*/ 582706 w 2752165"/>
              <a:gd name="connsiteY9" fmla="*/ 905436 h 1157551"/>
              <a:gd name="connsiteX10" fmla="*/ 627529 w 2752165"/>
              <a:gd name="connsiteY10" fmla="*/ 869577 h 1157551"/>
              <a:gd name="connsiteX11" fmla="*/ 645459 w 2752165"/>
              <a:gd name="connsiteY11" fmla="*/ 851647 h 1157551"/>
              <a:gd name="connsiteX12" fmla="*/ 681318 w 2752165"/>
              <a:gd name="connsiteY12" fmla="*/ 824753 h 1157551"/>
              <a:gd name="connsiteX13" fmla="*/ 690282 w 2752165"/>
              <a:gd name="connsiteY13" fmla="*/ 797859 h 1157551"/>
              <a:gd name="connsiteX14" fmla="*/ 708212 w 2752165"/>
              <a:gd name="connsiteY14" fmla="*/ 779930 h 1157551"/>
              <a:gd name="connsiteX15" fmla="*/ 726141 w 2752165"/>
              <a:gd name="connsiteY15" fmla="*/ 753036 h 1157551"/>
              <a:gd name="connsiteX16" fmla="*/ 779929 w 2752165"/>
              <a:gd name="connsiteY16" fmla="*/ 690283 h 1157551"/>
              <a:gd name="connsiteX17" fmla="*/ 797859 w 2752165"/>
              <a:gd name="connsiteY17" fmla="*/ 663389 h 1157551"/>
              <a:gd name="connsiteX18" fmla="*/ 824753 w 2752165"/>
              <a:gd name="connsiteY18" fmla="*/ 609600 h 1157551"/>
              <a:gd name="connsiteX19" fmla="*/ 878541 w 2752165"/>
              <a:gd name="connsiteY19" fmla="*/ 546847 h 1157551"/>
              <a:gd name="connsiteX20" fmla="*/ 896471 w 2752165"/>
              <a:gd name="connsiteY20" fmla="*/ 484094 h 1157551"/>
              <a:gd name="connsiteX21" fmla="*/ 905435 w 2752165"/>
              <a:gd name="connsiteY21" fmla="*/ 457200 h 1157551"/>
              <a:gd name="connsiteX22" fmla="*/ 914400 w 2752165"/>
              <a:gd name="connsiteY22" fmla="*/ 421341 h 1157551"/>
              <a:gd name="connsiteX23" fmla="*/ 986118 w 2752165"/>
              <a:gd name="connsiteY23" fmla="*/ 340659 h 1157551"/>
              <a:gd name="connsiteX24" fmla="*/ 1013012 w 2752165"/>
              <a:gd name="connsiteY24" fmla="*/ 268941 h 1157551"/>
              <a:gd name="connsiteX25" fmla="*/ 1048871 w 2752165"/>
              <a:gd name="connsiteY25" fmla="*/ 224118 h 1157551"/>
              <a:gd name="connsiteX26" fmla="*/ 1084729 w 2752165"/>
              <a:gd name="connsiteY26" fmla="*/ 179294 h 1157551"/>
              <a:gd name="connsiteX27" fmla="*/ 1129553 w 2752165"/>
              <a:gd name="connsiteY27" fmla="*/ 143436 h 1157551"/>
              <a:gd name="connsiteX28" fmla="*/ 1156447 w 2752165"/>
              <a:gd name="connsiteY28" fmla="*/ 89647 h 1157551"/>
              <a:gd name="connsiteX29" fmla="*/ 1183341 w 2752165"/>
              <a:gd name="connsiteY29" fmla="*/ 62753 h 1157551"/>
              <a:gd name="connsiteX30" fmla="*/ 1246094 w 2752165"/>
              <a:gd name="connsiteY30" fmla="*/ 0 h 1157551"/>
              <a:gd name="connsiteX31" fmla="*/ 1497106 w 2752165"/>
              <a:gd name="connsiteY31" fmla="*/ 17930 h 1157551"/>
              <a:gd name="connsiteX32" fmla="*/ 1532965 w 2752165"/>
              <a:gd name="connsiteY32" fmla="*/ 89647 h 1157551"/>
              <a:gd name="connsiteX33" fmla="*/ 1631576 w 2752165"/>
              <a:gd name="connsiteY33" fmla="*/ 197224 h 1157551"/>
              <a:gd name="connsiteX34" fmla="*/ 1640541 w 2752165"/>
              <a:gd name="connsiteY34" fmla="*/ 224118 h 1157551"/>
              <a:gd name="connsiteX35" fmla="*/ 1676400 w 2752165"/>
              <a:gd name="connsiteY35" fmla="*/ 286871 h 1157551"/>
              <a:gd name="connsiteX36" fmla="*/ 1694329 w 2752165"/>
              <a:gd name="connsiteY36" fmla="*/ 340659 h 1157551"/>
              <a:gd name="connsiteX37" fmla="*/ 1730188 w 2752165"/>
              <a:gd name="connsiteY37" fmla="*/ 385483 h 1157551"/>
              <a:gd name="connsiteX38" fmla="*/ 1757082 w 2752165"/>
              <a:gd name="connsiteY38" fmla="*/ 430306 h 1157551"/>
              <a:gd name="connsiteX39" fmla="*/ 1775012 w 2752165"/>
              <a:gd name="connsiteY39" fmla="*/ 466165 h 1157551"/>
              <a:gd name="connsiteX40" fmla="*/ 1819835 w 2752165"/>
              <a:gd name="connsiteY40" fmla="*/ 475130 h 1157551"/>
              <a:gd name="connsiteX41" fmla="*/ 1837765 w 2752165"/>
              <a:gd name="connsiteY41" fmla="*/ 519953 h 1157551"/>
              <a:gd name="connsiteX42" fmla="*/ 1882588 w 2752165"/>
              <a:gd name="connsiteY42" fmla="*/ 564777 h 1157551"/>
              <a:gd name="connsiteX43" fmla="*/ 1891553 w 2752165"/>
              <a:gd name="connsiteY43" fmla="*/ 591671 h 1157551"/>
              <a:gd name="connsiteX44" fmla="*/ 1927412 w 2752165"/>
              <a:gd name="connsiteY44" fmla="*/ 645459 h 1157551"/>
              <a:gd name="connsiteX45" fmla="*/ 1945341 w 2752165"/>
              <a:gd name="connsiteY45" fmla="*/ 672353 h 1157551"/>
              <a:gd name="connsiteX46" fmla="*/ 1954306 w 2752165"/>
              <a:gd name="connsiteY46" fmla="*/ 699247 h 1157551"/>
              <a:gd name="connsiteX47" fmla="*/ 1999129 w 2752165"/>
              <a:gd name="connsiteY47" fmla="*/ 744071 h 1157551"/>
              <a:gd name="connsiteX48" fmla="*/ 2034988 w 2752165"/>
              <a:gd name="connsiteY48" fmla="*/ 806824 h 1157551"/>
              <a:gd name="connsiteX49" fmla="*/ 2070847 w 2752165"/>
              <a:gd name="connsiteY49" fmla="*/ 842683 h 1157551"/>
              <a:gd name="connsiteX50" fmla="*/ 2097741 w 2752165"/>
              <a:gd name="connsiteY50" fmla="*/ 878541 h 1157551"/>
              <a:gd name="connsiteX51" fmla="*/ 2142565 w 2752165"/>
              <a:gd name="connsiteY51" fmla="*/ 923365 h 1157551"/>
              <a:gd name="connsiteX52" fmla="*/ 2169459 w 2752165"/>
              <a:gd name="connsiteY52" fmla="*/ 959224 h 1157551"/>
              <a:gd name="connsiteX53" fmla="*/ 2223247 w 2752165"/>
              <a:gd name="connsiteY53" fmla="*/ 986118 h 1157551"/>
              <a:gd name="connsiteX54" fmla="*/ 2268071 w 2752165"/>
              <a:gd name="connsiteY54" fmla="*/ 1013012 h 1157551"/>
              <a:gd name="connsiteX55" fmla="*/ 2294965 w 2752165"/>
              <a:gd name="connsiteY55" fmla="*/ 1039906 h 1157551"/>
              <a:gd name="connsiteX56" fmla="*/ 2348753 w 2752165"/>
              <a:gd name="connsiteY56" fmla="*/ 1066800 h 1157551"/>
              <a:gd name="connsiteX57" fmla="*/ 2438400 w 2752165"/>
              <a:gd name="connsiteY57" fmla="*/ 1093694 h 1157551"/>
              <a:gd name="connsiteX58" fmla="*/ 2456329 w 2752165"/>
              <a:gd name="connsiteY58" fmla="*/ 1111624 h 1157551"/>
              <a:gd name="connsiteX59" fmla="*/ 2554941 w 2752165"/>
              <a:gd name="connsiteY59" fmla="*/ 1138518 h 1157551"/>
              <a:gd name="connsiteX60" fmla="*/ 2590800 w 2752165"/>
              <a:gd name="connsiteY60" fmla="*/ 1147483 h 1157551"/>
              <a:gd name="connsiteX61" fmla="*/ 2617694 w 2752165"/>
              <a:gd name="connsiteY61" fmla="*/ 1156447 h 1157551"/>
              <a:gd name="connsiteX62" fmla="*/ 2752165 w 2752165"/>
              <a:gd name="connsiteY62" fmla="*/ 1156447 h 115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52165" h="1157551">
                <a:moveTo>
                  <a:pt x="0" y="1084730"/>
                </a:moveTo>
                <a:cubicBezTo>
                  <a:pt x="119529" y="1081742"/>
                  <a:pt x="239311" y="1084087"/>
                  <a:pt x="358588" y="1075765"/>
                </a:cubicBezTo>
                <a:cubicBezTo>
                  <a:pt x="369336" y="1075015"/>
                  <a:pt x="377069" y="1064567"/>
                  <a:pt x="385482" y="1057836"/>
                </a:cubicBezTo>
                <a:cubicBezTo>
                  <a:pt x="392082" y="1052556"/>
                  <a:pt x="396919" y="1045317"/>
                  <a:pt x="403412" y="1039906"/>
                </a:cubicBezTo>
                <a:cubicBezTo>
                  <a:pt x="414890" y="1030341"/>
                  <a:pt x="427318" y="1021977"/>
                  <a:pt x="439271" y="1013012"/>
                </a:cubicBezTo>
                <a:cubicBezTo>
                  <a:pt x="445247" y="1004047"/>
                  <a:pt x="448787" y="992849"/>
                  <a:pt x="457200" y="986118"/>
                </a:cubicBezTo>
                <a:cubicBezTo>
                  <a:pt x="464579" y="980215"/>
                  <a:pt x="475642" y="981379"/>
                  <a:pt x="484094" y="977153"/>
                </a:cubicBezTo>
                <a:cubicBezTo>
                  <a:pt x="493731" y="972335"/>
                  <a:pt x="502023" y="965200"/>
                  <a:pt x="510988" y="959224"/>
                </a:cubicBezTo>
                <a:cubicBezTo>
                  <a:pt x="516965" y="950259"/>
                  <a:pt x="521299" y="939949"/>
                  <a:pt x="528918" y="932330"/>
                </a:cubicBezTo>
                <a:cubicBezTo>
                  <a:pt x="546298" y="914950"/>
                  <a:pt x="560830" y="912727"/>
                  <a:pt x="582706" y="905436"/>
                </a:cubicBezTo>
                <a:cubicBezTo>
                  <a:pt x="625992" y="862148"/>
                  <a:pt x="570990" y="914808"/>
                  <a:pt x="627529" y="869577"/>
                </a:cubicBezTo>
                <a:cubicBezTo>
                  <a:pt x="634129" y="864297"/>
                  <a:pt x="638966" y="857058"/>
                  <a:pt x="645459" y="851647"/>
                </a:cubicBezTo>
                <a:cubicBezTo>
                  <a:pt x="656937" y="842082"/>
                  <a:pt x="669365" y="833718"/>
                  <a:pt x="681318" y="824753"/>
                </a:cubicBezTo>
                <a:cubicBezTo>
                  <a:pt x="684306" y="815788"/>
                  <a:pt x="685420" y="805962"/>
                  <a:pt x="690282" y="797859"/>
                </a:cubicBezTo>
                <a:cubicBezTo>
                  <a:pt x="694631" y="790611"/>
                  <a:pt x="702932" y="786530"/>
                  <a:pt x="708212" y="779930"/>
                </a:cubicBezTo>
                <a:cubicBezTo>
                  <a:pt x="714943" y="771517"/>
                  <a:pt x="720431" y="762172"/>
                  <a:pt x="726141" y="753036"/>
                </a:cubicBezTo>
                <a:cubicBezTo>
                  <a:pt x="760895" y="697429"/>
                  <a:pt x="737104" y="718832"/>
                  <a:pt x="779929" y="690283"/>
                </a:cubicBezTo>
                <a:cubicBezTo>
                  <a:pt x="785906" y="681318"/>
                  <a:pt x="793041" y="673026"/>
                  <a:pt x="797859" y="663389"/>
                </a:cubicBezTo>
                <a:cubicBezTo>
                  <a:pt x="816950" y="625206"/>
                  <a:pt x="793919" y="645573"/>
                  <a:pt x="824753" y="609600"/>
                </a:cubicBezTo>
                <a:cubicBezTo>
                  <a:pt x="851222" y="578720"/>
                  <a:pt x="862076" y="579777"/>
                  <a:pt x="878541" y="546847"/>
                </a:cubicBezTo>
                <a:cubicBezTo>
                  <a:pt x="885706" y="532517"/>
                  <a:pt x="892641" y="497499"/>
                  <a:pt x="896471" y="484094"/>
                </a:cubicBezTo>
                <a:cubicBezTo>
                  <a:pt x="899067" y="475008"/>
                  <a:pt x="902839" y="466286"/>
                  <a:pt x="905435" y="457200"/>
                </a:cubicBezTo>
                <a:cubicBezTo>
                  <a:pt x="908820" y="445353"/>
                  <a:pt x="907334" y="431435"/>
                  <a:pt x="914400" y="421341"/>
                </a:cubicBezTo>
                <a:cubicBezTo>
                  <a:pt x="999106" y="300332"/>
                  <a:pt x="944222" y="413977"/>
                  <a:pt x="986118" y="340659"/>
                </a:cubicBezTo>
                <a:cubicBezTo>
                  <a:pt x="1037332" y="251034"/>
                  <a:pt x="975198" y="357175"/>
                  <a:pt x="1013012" y="268941"/>
                </a:cubicBezTo>
                <a:cubicBezTo>
                  <a:pt x="1021494" y="249148"/>
                  <a:pt x="1034411" y="238577"/>
                  <a:pt x="1048871" y="224118"/>
                </a:cubicBezTo>
                <a:cubicBezTo>
                  <a:pt x="1066321" y="171763"/>
                  <a:pt x="1044181" y="219842"/>
                  <a:pt x="1084729" y="179294"/>
                </a:cubicBezTo>
                <a:cubicBezTo>
                  <a:pt x="1125277" y="138746"/>
                  <a:pt x="1077198" y="160886"/>
                  <a:pt x="1129553" y="143436"/>
                </a:cubicBezTo>
                <a:cubicBezTo>
                  <a:pt x="1138538" y="116482"/>
                  <a:pt x="1137138" y="112818"/>
                  <a:pt x="1156447" y="89647"/>
                </a:cubicBezTo>
                <a:cubicBezTo>
                  <a:pt x="1164563" y="79907"/>
                  <a:pt x="1175557" y="72760"/>
                  <a:pt x="1183341" y="62753"/>
                </a:cubicBezTo>
                <a:cubicBezTo>
                  <a:pt x="1233689" y="-1980"/>
                  <a:pt x="1194702" y="17131"/>
                  <a:pt x="1246094" y="0"/>
                </a:cubicBezTo>
                <a:cubicBezTo>
                  <a:pt x="1329765" y="5977"/>
                  <a:pt x="1415282" y="-546"/>
                  <a:pt x="1497106" y="17930"/>
                </a:cubicBezTo>
                <a:cubicBezTo>
                  <a:pt x="1531207" y="25630"/>
                  <a:pt x="1517218" y="70750"/>
                  <a:pt x="1532965" y="89647"/>
                </a:cubicBezTo>
                <a:cubicBezTo>
                  <a:pt x="1557239" y="118776"/>
                  <a:pt x="1610687" y="155446"/>
                  <a:pt x="1631576" y="197224"/>
                </a:cubicBezTo>
                <a:cubicBezTo>
                  <a:pt x="1635802" y="205676"/>
                  <a:pt x="1636315" y="215666"/>
                  <a:pt x="1640541" y="224118"/>
                </a:cubicBezTo>
                <a:cubicBezTo>
                  <a:pt x="1672885" y="288803"/>
                  <a:pt x="1644969" y="208293"/>
                  <a:pt x="1676400" y="286871"/>
                </a:cubicBezTo>
                <a:cubicBezTo>
                  <a:pt x="1683419" y="304418"/>
                  <a:pt x="1680965" y="327295"/>
                  <a:pt x="1694329" y="340659"/>
                </a:cubicBezTo>
                <a:cubicBezTo>
                  <a:pt x="1716921" y="363251"/>
                  <a:pt x="1711339" y="355325"/>
                  <a:pt x="1730188" y="385483"/>
                </a:cubicBezTo>
                <a:cubicBezTo>
                  <a:pt x="1739423" y="400259"/>
                  <a:pt x="1748620" y="415075"/>
                  <a:pt x="1757082" y="430306"/>
                </a:cubicBezTo>
                <a:cubicBezTo>
                  <a:pt x="1763572" y="441988"/>
                  <a:pt x="1764137" y="458397"/>
                  <a:pt x="1775012" y="466165"/>
                </a:cubicBezTo>
                <a:cubicBezTo>
                  <a:pt x="1787411" y="475021"/>
                  <a:pt x="1804894" y="472142"/>
                  <a:pt x="1819835" y="475130"/>
                </a:cubicBezTo>
                <a:cubicBezTo>
                  <a:pt x="1825812" y="490071"/>
                  <a:pt x="1828412" y="506858"/>
                  <a:pt x="1837765" y="519953"/>
                </a:cubicBezTo>
                <a:cubicBezTo>
                  <a:pt x="1897527" y="603619"/>
                  <a:pt x="1834779" y="469159"/>
                  <a:pt x="1882588" y="564777"/>
                </a:cubicBezTo>
                <a:cubicBezTo>
                  <a:pt x="1886814" y="573229"/>
                  <a:pt x="1886964" y="583411"/>
                  <a:pt x="1891553" y="591671"/>
                </a:cubicBezTo>
                <a:cubicBezTo>
                  <a:pt x="1902018" y="610508"/>
                  <a:pt x="1915459" y="627530"/>
                  <a:pt x="1927412" y="645459"/>
                </a:cubicBezTo>
                <a:cubicBezTo>
                  <a:pt x="1933388" y="654424"/>
                  <a:pt x="1941934" y="662132"/>
                  <a:pt x="1945341" y="672353"/>
                </a:cubicBezTo>
                <a:cubicBezTo>
                  <a:pt x="1948329" y="681318"/>
                  <a:pt x="1948636" y="691687"/>
                  <a:pt x="1954306" y="699247"/>
                </a:cubicBezTo>
                <a:cubicBezTo>
                  <a:pt x="1966984" y="716151"/>
                  <a:pt x="1989679" y="725172"/>
                  <a:pt x="1999129" y="744071"/>
                </a:cubicBezTo>
                <a:cubicBezTo>
                  <a:pt x="2009302" y="764417"/>
                  <a:pt x="2019784" y="789086"/>
                  <a:pt x="2034988" y="806824"/>
                </a:cubicBezTo>
                <a:cubicBezTo>
                  <a:pt x="2045989" y="819659"/>
                  <a:pt x="2060704" y="829160"/>
                  <a:pt x="2070847" y="842683"/>
                </a:cubicBezTo>
                <a:cubicBezTo>
                  <a:pt x="2079812" y="854636"/>
                  <a:pt x="2087815" y="867374"/>
                  <a:pt x="2097741" y="878541"/>
                </a:cubicBezTo>
                <a:cubicBezTo>
                  <a:pt x="2111779" y="894334"/>
                  <a:pt x="2129887" y="906461"/>
                  <a:pt x="2142565" y="923365"/>
                </a:cubicBezTo>
                <a:cubicBezTo>
                  <a:pt x="2151530" y="935318"/>
                  <a:pt x="2158894" y="948659"/>
                  <a:pt x="2169459" y="959224"/>
                </a:cubicBezTo>
                <a:cubicBezTo>
                  <a:pt x="2195148" y="984913"/>
                  <a:pt x="2194084" y="971537"/>
                  <a:pt x="2223247" y="986118"/>
                </a:cubicBezTo>
                <a:cubicBezTo>
                  <a:pt x="2238832" y="993910"/>
                  <a:pt x="2254131" y="1002557"/>
                  <a:pt x="2268071" y="1013012"/>
                </a:cubicBezTo>
                <a:cubicBezTo>
                  <a:pt x="2278213" y="1020619"/>
                  <a:pt x="2285226" y="1031790"/>
                  <a:pt x="2294965" y="1039906"/>
                </a:cubicBezTo>
                <a:cubicBezTo>
                  <a:pt x="2318138" y="1059217"/>
                  <a:pt x="2321797" y="1057815"/>
                  <a:pt x="2348753" y="1066800"/>
                </a:cubicBezTo>
                <a:cubicBezTo>
                  <a:pt x="2414620" y="1110713"/>
                  <a:pt x="2323028" y="1055237"/>
                  <a:pt x="2438400" y="1093694"/>
                </a:cubicBezTo>
                <a:cubicBezTo>
                  <a:pt x="2446418" y="1096367"/>
                  <a:pt x="2448769" y="1107844"/>
                  <a:pt x="2456329" y="1111624"/>
                </a:cubicBezTo>
                <a:cubicBezTo>
                  <a:pt x="2489909" y="1128414"/>
                  <a:pt x="2519532" y="1130649"/>
                  <a:pt x="2554941" y="1138518"/>
                </a:cubicBezTo>
                <a:cubicBezTo>
                  <a:pt x="2566968" y="1141191"/>
                  <a:pt x="2578953" y="1144098"/>
                  <a:pt x="2590800" y="1147483"/>
                </a:cubicBezTo>
                <a:cubicBezTo>
                  <a:pt x="2599886" y="1150079"/>
                  <a:pt x="2608259" y="1155923"/>
                  <a:pt x="2617694" y="1156447"/>
                </a:cubicBezTo>
                <a:cubicBezTo>
                  <a:pt x="2662449" y="1158933"/>
                  <a:pt x="2707341" y="1156447"/>
                  <a:pt x="2752165" y="11564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329831" y="599644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</a:t>
            </a:r>
            <a:r>
              <a:rPr lang="ko-KR" altLang="en-US"/>
              <a:t>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9414" y="636577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독감 </a:t>
            </a:r>
            <a:r>
              <a:rPr lang="en-US" altLang="ko-KR" dirty="0"/>
              <a:t>(W</a:t>
            </a:r>
            <a:r>
              <a:rPr lang="en-US" altLang="ko-KR" baseline="-25000" dirty="0"/>
              <a:t>3</a:t>
            </a:r>
            <a:r>
              <a:rPr lang="en-US" altLang="ko-KR" dirty="0"/>
              <a:t>)</a:t>
            </a: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6694504" y="5949280"/>
            <a:ext cx="19394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1850" y="3860856"/>
            <a:ext cx="635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 = 37.5</a:t>
            </a:r>
            <a:r>
              <a:rPr lang="ko-KR" altLang="en-US" dirty="0"/>
              <a:t>도 이다</a:t>
            </a:r>
            <a:r>
              <a:rPr lang="en-US" altLang="ko-KR" dirty="0"/>
              <a:t>. </a:t>
            </a:r>
            <a:r>
              <a:rPr lang="ko-KR" altLang="en-US" dirty="0"/>
              <a:t>이 사람은 정상</a:t>
            </a:r>
            <a:r>
              <a:rPr lang="en-US" altLang="ko-KR" dirty="0"/>
              <a:t>, </a:t>
            </a:r>
            <a:r>
              <a:rPr lang="ko-KR" altLang="en-US" dirty="0"/>
              <a:t>감기</a:t>
            </a:r>
            <a:r>
              <a:rPr lang="en-US" altLang="ko-KR" dirty="0"/>
              <a:t>, </a:t>
            </a:r>
            <a:r>
              <a:rPr lang="ko-KR" altLang="en-US" dirty="0"/>
              <a:t>독감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The prior probability: </a:t>
            </a:r>
            <a:r>
              <a:rPr lang="ko-KR" altLang="en-US" dirty="0"/>
              <a:t>겨울이다</a:t>
            </a:r>
            <a:r>
              <a:rPr lang="en-US" altLang="ko-KR" dirty="0"/>
              <a:t>. </a:t>
            </a:r>
            <a:r>
              <a:rPr lang="ko-KR" altLang="en-US" dirty="0"/>
              <a:t>독감이 돈다</a:t>
            </a:r>
            <a:r>
              <a:rPr lang="en-US" altLang="ko-KR" dirty="0"/>
              <a:t>. </a:t>
            </a:r>
            <a:r>
              <a:rPr lang="ko-KR" altLang="en-US" dirty="0"/>
              <a:t>예방주사여부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68876" y="51922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 W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18331" y="533256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 W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116248" y="534811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 W</a:t>
            </a:r>
            <a:r>
              <a:rPr lang="en-US" altLang="ko-KR" baseline="-25000" dirty="0"/>
              <a:t>3</a:t>
            </a:r>
            <a:r>
              <a:rPr lang="en-US" altLang="ko-KR" dirty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Maximum likelihood (</a:t>
            </a:r>
            <a:r>
              <a:rPr lang="ko-KR" altLang="en-US" sz="3600"/>
              <a:t>최대우도</a:t>
            </a:r>
            <a:r>
              <a:rPr lang="en-US" altLang="ko-KR" sz="3600" dirty="0"/>
              <a:t>) and Maximum a Posteriori (</a:t>
            </a:r>
            <a:r>
              <a:rPr lang="ko-KR" altLang="en-US" sz="3600"/>
              <a:t>최대 사후확율</a:t>
            </a:r>
            <a:r>
              <a:rPr lang="en-US" altLang="ko-KR" sz="3600" dirty="0"/>
              <a:t>)</a:t>
            </a:r>
            <a:endParaRPr lang="ko-KR" altLang="en-US" sz="360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650" y="1520792"/>
            <a:ext cx="7886700" cy="503401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Maximum likelihood classification: </a:t>
            </a:r>
            <a:r>
              <a:rPr lang="ko-KR" altLang="en-US"/>
              <a:t>소리를 </a:t>
            </a:r>
            <a:r>
              <a:rPr lang="ko-KR" altLang="en-US" dirty="0"/>
              <a:t>듣고</a:t>
            </a:r>
            <a:r>
              <a:rPr lang="en-US" altLang="ko-KR" dirty="0"/>
              <a:t>, </a:t>
            </a:r>
            <a:r>
              <a:rPr lang="ko-KR" altLang="en-US"/>
              <a:t>그 발음이 나왔을 가장 그럴 듯한 발음으로 판단하는 것 </a:t>
            </a:r>
            <a:r>
              <a:rPr lang="en-US" altLang="ko-KR" dirty="0"/>
              <a:t>(generative model)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       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/>
              <a:t>참고 </a:t>
            </a:r>
            <a:r>
              <a:rPr lang="en-US" altLang="ko-KR" dirty="0"/>
              <a:t>X</a:t>
            </a:r>
            <a:r>
              <a:rPr lang="ko-KR" altLang="en-US"/>
              <a:t>는 </a:t>
            </a:r>
            <a:r>
              <a:rPr lang="en-US" altLang="ko-KR" dirty="0"/>
              <a:t>input feature, </a:t>
            </a:r>
            <a:r>
              <a:rPr lang="en-US" altLang="ko-KR" dirty="0" err="1"/>
              <a:t>Cj</a:t>
            </a:r>
            <a:r>
              <a:rPr lang="en-US" altLang="ko-KR" dirty="0"/>
              <a:t> </a:t>
            </a:r>
            <a:r>
              <a:rPr lang="ko-KR" altLang="en-US"/>
              <a:t>는</a:t>
            </a:r>
            <a:r>
              <a:rPr lang="en-US" altLang="ko-KR" dirty="0"/>
              <a:t> j </a:t>
            </a:r>
            <a:r>
              <a:rPr lang="ko-KR" altLang="en-US"/>
              <a:t>번째 </a:t>
            </a:r>
            <a:r>
              <a:rPr lang="en-US" altLang="ko-KR" dirty="0"/>
              <a:t>class)</a:t>
            </a:r>
          </a:p>
          <a:p>
            <a:r>
              <a:rPr lang="en-US" altLang="ko-KR" dirty="0"/>
              <a:t>Max a posteriori (MAP) </a:t>
            </a:r>
            <a:r>
              <a:rPr lang="ko-KR" altLang="en-US"/>
              <a:t>상황을 고려해서 판단하는 것 </a:t>
            </a:r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Speech</a:t>
            </a:r>
            <a:r>
              <a:rPr lang="ko-KR" altLang="en-US"/>
              <a:t>의 경우 </a:t>
            </a:r>
            <a:r>
              <a:rPr lang="en-US" altLang="ko-KR" dirty="0"/>
              <a:t>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</a:t>
            </a:r>
            <a:r>
              <a:rPr lang="ko-KR" altLang="en-US"/>
              <a:t>가 </a:t>
            </a:r>
            <a:r>
              <a:rPr lang="en-US" altLang="ko-KR" dirty="0"/>
              <a:t>sequence</a:t>
            </a:r>
            <a:r>
              <a:rPr lang="ko-KR" altLang="en-US"/>
              <a:t>의 형태로 나타내진다</a:t>
            </a:r>
            <a:r>
              <a:rPr lang="en-US" altLang="ko-KR" dirty="0"/>
              <a:t>.  (Sam?..) -&gt; Hidden Markov Model</a:t>
            </a:r>
            <a:br>
              <a:rPr lang="en-US" altLang="ko-KR" dirty="0"/>
            </a:br>
            <a:r>
              <a:rPr lang="en-US" altLang="ko-KR" dirty="0"/>
              <a:t>(Lexicon: phoneme sequence</a:t>
            </a:r>
            <a:r>
              <a:rPr lang="ko-KR" altLang="en-US"/>
              <a:t> </a:t>
            </a:r>
            <a:r>
              <a:rPr lang="en-US" altLang="ko-KR" dirty="0"/>
              <a:t>model, Language model: word sequence model)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53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Statistical speech recognition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/>
              <a:t>통계적 음성인식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세가지 정보 </a:t>
            </a:r>
            <a:r>
              <a:rPr lang="en-US" altLang="ko-KR" dirty="0"/>
              <a:t>(Acoustic, Lexicon, LM)</a:t>
            </a:r>
            <a:r>
              <a:rPr lang="ko-KR" altLang="en-US"/>
              <a:t>를 확률적으로 곱합</a:t>
            </a:r>
            <a:endParaRPr lang="en-US" altLang="ko-KR" dirty="0"/>
          </a:p>
          <a:p>
            <a:r>
              <a:rPr lang="en-US" altLang="ko-KR" dirty="0"/>
              <a:t>X: sequence of acoustic feature vector (observation), W: word sequence, the recognized word sequence W* is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W* = </a:t>
            </a:r>
            <a:r>
              <a:rPr lang="en-US" altLang="ko-KR" dirty="0" err="1"/>
              <a:t>argmax</a:t>
            </a:r>
            <a:r>
              <a:rPr lang="en-US" altLang="ko-KR" dirty="0"/>
              <a:t> </a:t>
            </a:r>
            <a:r>
              <a:rPr lang="en-US" altLang="ko-KR" baseline="-25000" dirty="0"/>
              <a:t>for all W </a:t>
            </a:r>
            <a:r>
              <a:rPr lang="en-US" altLang="ko-KR" i="1" dirty="0"/>
              <a:t>P </a:t>
            </a:r>
            <a:r>
              <a:rPr lang="en-US" altLang="ko-KR" dirty="0"/>
              <a:t>(W | X)</a:t>
            </a:r>
          </a:p>
          <a:p>
            <a:pPr marL="0" indent="0">
              <a:buNone/>
            </a:pPr>
            <a:r>
              <a:rPr lang="en-US" altLang="ko-KR" dirty="0"/>
              <a:t>         = </a:t>
            </a:r>
            <a:r>
              <a:rPr lang="en-US" altLang="ko-KR" dirty="0" err="1"/>
              <a:t>argmax</a:t>
            </a:r>
            <a:r>
              <a:rPr lang="en-US" altLang="ko-KR" dirty="0"/>
              <a:t> </a:t>
            </a:r>
            <a:r>
              <a:rPr lang="en-US" altLang="ko-KR" baseline="-25000" dirty="0"/>
              <a:t>for all W </a:t>
            </a:r>
            <a:r>
              <a:rPr lang="en-US" altLang="ko-KR" i="1" dirty="0"/>
              <a:t>P </a:t>
            </a:r>
            <a:r>
              <a:rPr lang="en-US" altLang="ko-KR" dirty="0"/>
              <a:t>(X | W) </a:t>
            </a:r>
            <a:r>
              <a:rPr lang="en-US" altLang="ko-KR" i="1" dirty="0"/>
              <a:t>P</a:t>
            </a:r>
            <a:r>
              <a:rPr lang="en-US" altLang="ko-KR" dirty="0"/>
              <a:t>(W)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Bayes’ theorem</a:t>
            </a:r>
          </a:p>
          <a:p>
            <a:pPr marL="0" indent="0">
              <a:buNone/>
            </a:pPr>
            <a:r>
              <a:rPr lang="en-US" altLang="ko-KR" dirty="0"/>
              <a:t>     P(W | X) = {P(X | W) P(W)}/P(X)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660232" y="4725144"/>
            <a:ext cx="288032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508104" y="4653136"/>
            <a:ext cx="72008" cy="172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691" y="637694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Acoustic and Lexicon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13584" y="63279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12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음성인식기 모델의 세가지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971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Feature extractor: </a:t>
            </a:r>
            <a:r>
              <a:rPr lang="ko-KR" altLang="en-US" dirty="0"/>
              <a:t>음성을 </a:t>
            </a:r>
            <a:r>
              <a:rPr lang="en-US" altLang="ko-KR" dirty="0"/>
              <a:t>frame(10msec </a:t>
            </a:r>
            <a:r>
              <a:rPr lang="ko-KR" altLang="en-US" dirty="0"/>
              <a:t>정도 구간</a:t>
            </a:r>
            <a:r>
              <a:rPr lang="en-US" altLang="ko-KR" dirty="0"/>
              <a:t>) </a:t>
            </a:r>
            <a:r>
              <a:rPr lang="ko-KR" altLang="en-US" dirty="0"/>
              <a:t>으로 나누어서 주파수 도메인의 신호 </a:t>
            </a:r>
            <a:r>
              <a:rPr lang="en-US" altLang="ko-KR" dirty="0"/>
              <a:t>(X)</a:t>
            </a:r>
            <a:r>
              <a:rPr lang="ko-KR" altLang="en-US" dirty="0"/>
              <a:t>로 바꾼다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(ii) 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): </a:t>
            </a:r>
            <a:r>
              <a:rPr lang="ko-KR" altLang="en-US" dirty="0"/>
              <a:t>어떤 음소</a:t>
            </a:r>
            <a:r>
              <a:rPr lang="en-US" altLang="ko-KR" dirty="0"/>
              <a:t>(phoneme)</a:t>
            </a:r>
            <a:r>
              <a:rPr lang="ko-KR" altLang="en-US" dirty="0"/>
              <a:t>에서 어떤 </a:t>
            </a:r>
            <a:r>
              <a:rPr lang="en-US" altLang="ko-KR" dirty="0"/>
              <a:t>feature </a:t>
            </a:r>
            <a:r>
              <a:rPr lang="ko-KR" altLang="en-US" dirty="0"/>
              <a:t>가 나올 확률을 구한다</a:t>
            </a:r>
            <a:r>
              <a:rPr lang="en-US" altLang="ko-KR" dirty="0"/>
              <a:t>. GMM (Gaussian Mixture Model)</a:t>
            </a:r>
          </a:p>
          <a:p>
            <a:pPr marL="0" indent="0">
              <a:buNone/>
            </a:pPr>
            <a:r>
              <a:rPr lang="en-US" altLang="ko-KR" dirty="0"/>
              <a:t>(iii) 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): </a:t>
            </a:r>
            <a:r>
              <a:rPr lang="ko-KR" altLang="en-US" dirty="0"/>
              <a:t>어떤 음소상태에 있을 </a:t>
            </a:r>
            <a:r>
              <a:rPr lang="en-US" altLang="ko-KR" dirty="0"/>
              <a:t>a priori </a:t>
            </a:r>
            <a:r>
              <a:rPr lang="ko-KR" altLang="en-US" dirty="0"/>
              <a:t>정보를 구한다</a:t>
            </a:r>
            <a:r>
              <a:rPr lang="en-US" altLang="ko-KR" dirty="0"/>
              <a:t>. (Hidden Markov Model)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GMM-HMM model: 2010</a:t>
            </a:r>
            <a:r>
              <a:rPr lang="ko-KR" altLang="en-US" dirty="0" err="1"/>
              <a:t>년정도까지</a:t>
            </a:r>
            <a:r>
              <a:rPr lang="ko-KR" altLang="en-US" dirty="0"/>
              <a:t> 주류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DNN-HMM model: 2010~</a:t>
            </a:r>
          </a:p>
          <a:p>
            <a:pPr marL="0" indent="0">
              <a:buNone/>
            </a:pPr>
            <a:r>
              <a:rPr lang="en-US" altLang="ko-KR" dirty="0"/>
              <a:t>Fully neural: </a:t>
            </a:r>
            <a:r>
              <a:rPr lang="ko-KR" altLang="en-US" dirty="0"/>
              <a:t>현재 연구 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810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Hierarchical modeling of speech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2486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B20EEA-2021-4CA7-89EF-FD823931BBD1}" type="datetime1">
              <a:rPr lang="ko-KR" altLang="en-US">
                <a:ea typeface="굴림" charset="-127"/>
              </a:rPr>
              <a:pPr/>
              <a:t>2022-06-17</a:t>
            </a:fld>
            <a:endParaRPr lang="en-US" altLang="ko-KR">
              <a:ea typeface="굴림" charset="-127"/>
            </a:endParaRPr>
          </a:p>
        </p:txBody>
      </p:sp>
      <p:sp>
        <p:nvSpPr>
          <p:cNvPr id="2560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굴림" charset="-127"/>
              </a:rPr>
              <a:t>CS 224S Winter 2005</a:t>
            </a:r>
          </a:p>
        </p:txBody>
      </p:sp>
      <p:sp>
        <p:nvSpPr>
          <p:cNvPr id="2560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BBFEFF-6135-4938-BDA3-FA10E6E7DCB4}" type="slidenum">
              <a:rPr lang="ko-KR" altLang="en-US">
                <a:ea typeface="굴림" charset="-127"/>
              </a:rPr>
              <a:pPr/>
              <a:t>25</a:t>
            </a:fld>
            <a:endParaRPr lang="en-US" altLang="ko-KR">
              <a:ea typeface="굴림" charset="-127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Feature vector after MFCC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153400" cy="4495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ko-KR" dirty="0">
                <a:ea typeface="굴림" charset="-127"/>
              </a:rPr>
              <a:t>39-dimensional Features per 10 </a:t>
            </a:r>
            <a:r>
              <a:rPr lang="en-US" altLang="ko-KR" dirty="0" err="1">
                <a:ea typeface="굴림" charset="-127"/>
              </a:rPr>
              <a:t>ms</a:t>
            </a:r>
            <a:r>
              <a:rPr lang="en-US" altLang="ko-KR" dirty="0">
                <a:ea typeface="굴림" charset="-127"/>
              </a:rPr>
              <a:t> frame: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12 MFCC features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12 Delta MFCC features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12 Delta-Delta MFCC features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 (log) frame energy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 Delta (log) frame energy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1 Delta-Delta (log frame energy)</a:t>
            </a:r>
          </a:p>
          <a:p>
            <a:pPr eaLnBrk="1" hangingPunct="1"/>
            <a:r>
              <a:rPr lang="en-US" altLang="ko-KR" dirty="0">
                <a:ea typeface="굴림" charset="-127"/>
              </a:rPr>
              <a:t>So each frame represented by a 39D vector </a:t>
            </a:r>
          </a:p>
          <a:p>
            <a:pPr eaLnBrk="1" hangingPunct="1"/>
            <a:r>
              <a:rPr lang="en-US" altLang="ko-KR" dirty="0">
                <a:ea typeface="굴림" charset="-127"/>
              </a:rPr>
              <a:t>Why delta? – </a:t>
            </a:r>
            <a:r>
              <a:rPr lang="ko-KR" altLang="en-US">
                <a:ea typeface="굴림" charset="-127"/>
              </a:rPr>
              <a:t>거의 움직이지 않는 성분을 제거 </a:t>
            </a:r>
            <a:r>
              <a:rPr lang="en-US" altLang="ko-KR" dirty="0">
                <a:ea typeface="굴림" charset="-127"/>
              </a:rPr>
              <a:t>(</a:t>
            </a:r>
            <a:r>
              <a:rPr lang="ko-KR" altLang="en-US">
                <a:ea typeface="굴림" charset="-127"/>
              </a:rPr>
              <a:t>주변환경의 </a:t>
            </a:r>
            <a:r>
              <a:rPr lang="en-US" altLang="ko-KR" dirty="0">
                <a:ea typeface="굴림" charset="-127"/>
              </a:rPr>
              <a:t>impulse response </a:t>
            </a:r>
            <a:r>
              <a:rPr lang="ko-KR" altLang="en-US">
                <a:ea typeface="굴림" charset="-127"/>
              </a:rPr>
              <a:t>등</a:t>
            </a:r>
            <a:r>
              <a:rPr lang="en-US" altLang="ko-KR" dirty="0">
                <a:ea typeface="굴림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647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Acoustic modeling with phoneme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507288" cy="517971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Phoneme: </a:t>
            </a:r>
            <a:r>
              <a:rPr lang="ko-KR" altLang="en-US" dirty="0"/>
              <a:t>언어학자가</a:t>
            </a:r>
            <a:r>
              <a:rPr lang="en-US" altLang="ko-KR" dirty="0"/>
              <a:t> </a:t>
            </a:r>
            <a:r>
              <a:rPr lang="ko-KR" altLang="en-US" dirty="0"/>
              <a:t>정의한 기본 발음단위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영어의 경우 </a:t>
            </a:r>
            <a:r>
              <a:rPr lang="en-US" altLang="ko-KR" dirty="0"/>
              <a:t>40~50</a:t>
            </a:r>
            <a:r>
              <a:rPr lang="ko-KR" altLang="en-US" dirty="0"/>
              <a:t>개의 </a:t>
            </a:r>
            <a:r>
              <a:rPr lang="en-US" altLang="ko-KR" dirty="0"/>
              <a:t>phoneme</a:t>
            </a:r>
          </a:p>
          <a:p>
            <a:pPr marL="0" indent="0">
              <a:buNone/>
            </a:pPr>
            <a:r>
              <a:rPr lang="en-US" altLang="ko-KR" sz="2800" dirty="0"/>
              <a:t>(There are total of 78 phonemes used in TIMIT database, out of which 46 phonemes are of English language (American), 1 phoneme for silence(</a:t>
            </a:r>
            <a:r>
              <a:rPr lang="en-US" altLang="ko-KR" sz="2800" dirty="0" err="1"/>
              <a:t>sil</a:t>
            </a:r>
            <a:r>
              <a:rPr lang="en-US" altLang="ko-KR" sz="2800" dirty="0"/>
              <a:t>), 1phoneme for short pause(</a:t>
            </a:r>
            <a:r>
              <a:rPr lang="en-US" altLang="ko-KR" sz="2800" dirty="0" err="1"/>
              <a:t>sp</a:t>
            </a:r>
            <a:r>
              <a:rPr lang="en-US" altLang="ko-KR" sz="2800" dirty="0"/>
              <a:t>) and the remaining 30 are stressed phonemes.) 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phoneme </a:t>
            </a:r>
            <a:r>
              <a:rPr lang="ko-KR" altLang="en-US" dirty="0"/>
              <a:t>도 그 음을 처음 발음하는 </a:t>
            </a:r>
            <a:r>
              <a:rPr lang="en-US" altLang="ko-KR" dirty="0"/>
              <a:t>frame, </a:t>
            </a:r>
            <a:r>
              <a:rPr lang="ko-KR" altLang="en-US" dirty="0"/>
              <a:t>중간 </a:t>
            </a:r>
            <a:r>
              <a:rPr lang="en-US" altLang="ko-KR" dirty="0"/>
              <a:t>frame, </a:t>
            </a:r>
            <a:r>
              <a:rPr lang="ko-KR" altLang="en-US" dirty="0"/>
              <a:t>끝날 때 </a:t>
            </a:r>
            <a:r>
              <a:rPr lang="en-US" altLang="ko-KR" dirty="0"/>
              <a:t>frame </a:t>
            </a:r>
            <a:r>
              <a:rPr lang="ko-KR" altLang="en-US" dirty="0"/>
              <a:t>에서의 발음이 다른데</a:t>
            </a:r>
            <a:r>
              <a:rPr lang="en-US" altLang="ko-KR" dirty="0"/>
              <a:t>, </a:t>
            </a:r>
            <a:r>
              <a:rPr lang="ko-KR" altLang="en-US" dirty="0"/>
              <a:t>이 경우 이를 통째로 </a:t>
            </a:r>
            <a:r>
              <a:rPr lang="ko-KR" altLang="en-US" dirty="0" err="1"/>
              <a:t>모델하는</a:t>
            </a:r>
            <a:r>
              <a:rPr lang="ko-KR" altLang="en-US" dirty="0"/>
              <a:t> 것이 </a:t>
            </a:r>
            <a:r>
              <a:rPr lang="en-US" altLang="ko-KR" dirty="0"/>
              <a:t>mono-phone, </a:t>
            </a:r>
            <a:r>
              <a:rPr lang="ko-KR" altLang="en-US" dirty="0"/>
              <a:t>세개의 </a:t>
            </a:r>
            <a:r>
              <a:rPr lang="en-US" altLang="ko-KR" dirty="0"/>
              <a:t>state</a:t>
            </a:r>
            <a:r>
              <a:rPr lang="ko-KR" altLang="en-US" dirty="0"/>
              <a:t>로 나누어서 </a:t>
            </a:r>
            <a:r>
              <a:rPr lang="en-US" altLang="ko-KR" dirty="0"/>
              <a:t>model </a:t>
            </a:r>
            <a:r>
              <a:rPr lang="ko-KR" altLang="en-US" dirty="0"/>
              <a:t>하는 것이 </a:t>
            </a:r>
            <a:r>
              <a:rPr lang="en-US" altLang="ko-KR" dirty="0"/>
              <a:t>tri-phone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69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TIMIT Phone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59"/>
            <a:ext cx="9108339" cy="59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8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6" y="1393680"/>
            <a:ext cx="8280708" cy="40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3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각</a:t>
            </a:r>
            <a:r>
              <a:rPr lang="en-US" altLang="ko-KR" dirty="0"/>
              <a:t> phoneme</a:t>
            </a:r>
            <a:r>
              <a:rPr lang="ko-KR" altLang="en-US"/>
              <a:t>의 </a:t>
            </a:r>
            <a:r>
              <a:rPr lang="en-US" altLang="ko-KR" dirty="0"/>
              <a:t>input feature vector</a:t>
            </a:r>
            <a:r>
              <a:rPr lang="ko-KR" altLang="en-US"/>
              <a:t>를 이용한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parameters can be represented in multi-dimensional Gaussian (16~64 dimension)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84984"/>
            <a:ext cx="6734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 방법의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1980’s: DTW (dynamic time warping) </a:t>
            </a:r>
            <a:r>
              <a:rPr lang="ko-KR" altLang="en-US" dirty="0"/>
              <a:t>기반</a:t>
            </a:r>
            <a:r>
              <a:rPr lang="en-US" altLang="ko-KR" dirty="0"/>
              <a:t>. </a:t>
            </a:r>
            <a:r>
              <a:rPr lang="ko-KR" altLang="en-US" dirty="0"/>
              <a:t>대부분 특정화자 인식</a:t>
            </a:r>
            <a:r>
              <a:rPr lang="en-US" altLang="ko-KR" dirty="0"/>
              <a:t>, </a:t>
            </a:r>
            <a:r>
              <a:rPr lang="ko-KR" altLang="en-US" dirty="0" err="1"/>
              <a:t>소용량</a:t>
            </a:r>
            <a:endParaRPr lang="en-US" altLang="ko-KR" dirty="0"/>
          </a:p>
          <a:p>
            <a:r>
              <a:rPr lang="en-US" altLang="ko-KR" dirty="0"/>
              <a:t>1985: HMM(Hidden Markov Model) </a:t>
            </a:r>
            <a:r>
              <a:rPr lang="ko-KR" altLang="en-US" dirty="0"/>
              <a:t>기반 </a:t>
            </a:r>
            <a:r>
              <a:rPr lang="en-US" altLang="ko-KR" dirty="0"/>
              <a:t>(</a:t>
            </a:r>
            <a:r>
              <a:rPr lang="ko-KR" altLang="en-US" dirty="0"/>
              <a:t>음성인식을 확률적 순차처리 모델로 만듦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1990’s ~ 2010 GMM(Gaussian Mixture Model)+ HMM + n-gram</a:t>
            </a:r>
            <a:r>
              <a:rPr lang="ko-KR" altLang="en-US" b="1" dirty="0"/>
              <a:t> 언어모델</a:t>
            </a:r>
            <a:r>
              <a:rPr lang="en-US" altLang="ko-KR" b="1" dirty="0"/>
              <a:t> + several different speech features, speaker adaptation</a:t>
            </a:r>
          </a:p>
          <a:p>
            <a:r>
              <a:rPr lang="en-US" altLang="ko-KR" b="1" dirty="0"/>
              <a:t>2012 </a:t>
            </a:r>
            <a:r>
              <a:rPr lang="ko-KR" altLang="en-US" b="1" dirty="0"/>
              <a:t>전후</a:t>
            </a:r>
            <a:r>
              <a:rPr lang="en-US" altLang="ko-KR" b="1" dirty="0"/>
              <a:t>: DNN + HMM + n-gram </a:t>
            </a:r>
            <a:r>
              <a:rPr lang="ko-KR" altLang="en-US" b="1" dirty="0"/>
              <a:t>언어모델</a:t>
            </a:r>
            <a:endParaRPr lang="en-US" altLang="ko-KR" b="1" dirty="0"/>
          </a:p>
          <a:p>
            <a:r>
              <a:rPr lang="en-US" altLang="ko-KR" dirty="0"/>
              <a:t>2013: speech recognition with CTC-RNN (end to end training), neural network LM</a:t>
            </a:r>
          </a:p>
          <a:p>
            <a:r>
              <a:rPr lang="ko-KR" altLang="en-US" dirty="0"/>
              <a:t>현재</a:t>
            </a:r>
            <a:r>
              <a:rPr lang="en-US" altLang="ko-KR" dirty="0"/>
              <a:t>: fully neural </a:t>
            </a:r>
            <a:r>
              <a:rPr lang="ko-KR" altLang="en-US" dirty="0"/>
              <a:t>연구 </a:t>
            </a:r>
            <a:r>
              <a:rPr lang="en-US" altLang="ko-KR" dirty="0"/>
              <a:t>(neural acoustic model, neural LM - no HMM, no n-gram LM)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471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Multivariate Gaussians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Instead of a single mean </a:t>
            </a:r>
            <a:r>
              <a:rPr lang="en-US" sz="2800" dirty="0">
                <a:sym typeface="Symbol" charset="0"/>
              </a:rPr>
              <a:t> </a:t>
            </a:r>
            <a:r>
              <a:rPr lang="en-US" sz="2800" dirty="0"/>
              <a:t>and variance </a:t>
            </a:r>
            <a:r>
              <a:rPr lang="en-US" sz="2800" dirty="0">
                <a:sym typeface="Symbol" charset="0"/>
              </a:rPr>
              <a:t></a:t>
            </a:r>
            <a:r>
              <a:rPr lang="en-US" sz="2800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Vector of observations x modeled by vector of means </a:t>
            </a:r>
            <a:r>
              <a:rPr lang="en-US" sz="2800" dirty="0">
                <a:sym typeface="Symbol" charset="0"/>
              </a:rPr>
              <a:t></a:t>
            </a:r>
            <a:r>
              <a:rPr lang="en-US" sz="2800" dirty="0"/>
              <a:t> and covariance matrix </a:t>
            </a:r>
            <a:r>
              <a:rPr lang="en-US" sz="2800" dirty="0">
                <a:sym typeface="Symbol" charset="0"/>
              </a:rPr>
              <a:t></a:t>
            </a:r>
            <a:endParaRPr lang="en-US" sz="2800" dirty="0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78263"/>
              </p:ext>
            </p:extLst>
          </p:nvPr>
        </p:nvGraphicFramePr>
        <p:xfrm>
          <a:off x="1475656" y="2060848"/>
          <a:ext cx="54895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2120900" imgH="406400" progId="Equation.3">
                  <p:embed/>
                </p:oleObj>
              </mc:Choice>
              <mc:Fallback>
                <p:oleObj name="Equation" r:id="rId4" imgW="2120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060848"/>
                        <a:ext cx="54895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3227"/>
              </p:ext>
            </p:extLst>
          </p:nvPr>
        </p:nvGraphicFramePr>
        <p:xfrm>
          <a:off x="332581" y="4941168"/>
          <a:ext cx="8478838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3276600" imgH="406400" progId="Equation.3">
                  <p:embed/>
                </p:oleObj>
              </mc:Choice>
              <mc:Fallback>
                <p:oleObj name="Equation" r:id="rId6" imgW="3276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81" y="4941168"/>
                        <a:ext cx="8478838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7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Gaussians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>
                <a:sym typeface="Symbol" charset="0"/>
              </a:rPr>
              <a:t> and </a:t>
            </a: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pPr marL="0" indent="0">
              <a:buNone/>
            </a:pPr>
            <a:endParaRPr lang="en-US" dirty="0">
              <a:sym typeface="Symbol" charset="0"/>
            </a:endParaRPr>
          </a:p>
          <a:p>
            <a:r>
              <a:rPr lang="en-US" dirty="0">
                <a:sym typeface="Symbol" charset="0"/>
              </a:rPr>
              <a:t>So the </a:t>
            </a:r>
            <a:r>
              <a:rPr lang="en-US" dirty="0" err="1">
                <a:sym typeface="Symbol" charset="0"/>
              </a:rPr>
              <a:t>i-jth</a:t>
            </a:r>
            <a:r>
              <a:rPr lang="en-US" dirty="0">
                <a:sym typeface="Symbol" charset="0"/>
              </a:rPr>
              <a:t> element of  is:</a:t>
            </a: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2209800" y="2133600"/>
          <a:ext cx="24193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571500" imgH="165100" progId="Equation.3">
                  <p:embed/>
                </p:oleObj>
              </mc:Choice>
              <mc:Fallback>
                <p:oleObj name="Equation" r:id="rId4" imgW="5715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133600"/>
                        <a:ext cx="24193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286000" y="2822575"/>
          <a:ext cx="49847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6" imgW="1397000" imgH="254000" progId="Equation.3">
                  <p:embed/>
                </p:oleObj>
              </mc:Choice>
              <mc:Fallback>
                <p:oleObj name="Equation" r:id="rId6" imgW="13970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822575"/>
                        <a:ext cx="49847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286000" y="5189538"/>
          <a:ext cx="56642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8" imgW="1587500" imgH="254000" progId="Equation.3">
                  <p:embed/>
                </p:oleObj>
              </mc:Choice>
              <mc:Fallback>
                <p:oleObj name="Equation" r:id="rId8" imgW="1587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189538"/>
                        <a:ext cx="56642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34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Mixture Modeling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6969292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746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Gaussian mixture model of phones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68770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15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126272" y="2316901"/>
            <a:ext cx="1431993" cy="1505086"/>
          </a:xfrm>
          <a:custGeom>
            <a:avLst/>
            <a:gdLst>
              <a:gd name="connsiteX0" fmla="*/ 794995 w 1431993"/>
              <a:gd name="connsiteY0" fmla="*/ 35881 h 1505086"/>
              <a:gd name="connsiteX1" fmla="*/ 599786 w 1431993"/>
              <a:gd name="connsiteY1" fmla="*/ 25607 h 1505086"/>
              <a:gd name="connsiteX2" fmla="*/ 517593 w 1431993"/>
              <a:gd name="connsiteY2" fmla="*/ 66703 h 1505086"/>
              <a:gd name="connsiteX3" fmla="*/ 476497 w 1431993"/>
              <a:gd name="connsiteY3" fmla="*/ 107800 h 1505086"/>
              <a:gd name="connsiteX4" fmla="*/ 435400 w 1431993"/>
              <a:gd name="connsiteY4" fmla="*/ 138623 h 1505086"/>
              <a:gd name="connsiteX5" fmla="*/ 404577 w 1431993"/>
              <a:gd name="connsiteY5" fmla="*/ 179719 h 1505086"/>
              <a:gd name="connsiteX6" fmla="*/ 384029 w 1431993"/>
              <a:gd name="connsiteY6" fmla="*/ 200268 h 1505086"/>
              <a:gd name="connsiteX7" fmla="*/ 353207 w 1431993"/>
              <a:gd name="connsiteY7" fmla="*/ 261912 h 1505086"/>
              <a:gd name="connsiteX8" fmla="*/ 332658 w 1431993"/>
              <a:gd name="connsiteY8" fmla="*/ 282461 h 1505086"/>
              <a:gd name="connsiteX9" fmla="*/ 281288 w 1431993"/>
              <a:gd name="connsiteY9" fmla="*/ 333832 h 1505086"/>
              <a:gd name="connsiteX10" fmla="*/ 199094 w 1431993"/>
              <a:gd name="connsiteY10" fmla="*/ 467396 h 1505086"/>
              <a:gd name="connsiteX11" fmla="*/ 137449 w 1431993"/>
              <a:gd name="connsiteY11" fmla="*/ 549589 h 1505086"/>
              <a:gd name="connsiteX12" fmla="*/ 75804 w 1431993"/>
              <a:gd name="connsiteY12" fmla="*/ 611234 h 1505086"/>
              <a:gd name="connsiteX13" fmla="*/ 65530 w 1431993"/>
              <a:gd name="connsiteY13" fmla="*/ 642056 h 1505086"/>
              <a:gd name="connsiteX14" fmla="*/ 44982 w 1431993"/>
              <a:gd name="connsiteY14" fmla="*/ 662605 h 1505086"/>
              <a:gd name="connsiteX15" fmla="*/ 34708 w 1431993"/>
              <a:gd name="connsiteY15" fmla="*/ 703701 h 1505086"/>
              <a:gd name="connsiteX16" fmla="*/ 14159 w 1431993"/>
              <a:gd name="connsiteY16" fmla="*/ 765346 h 1505086"/>
              <a:gd name="connsiteX17" fmla="*/ 24434 w 1431993"/>
              <a:gd name="connsiteY17" fmla="*/ 1135216 h 1505086"/>
              <a:gd name="connsiteX18" fmla="*/ 44982 w 1431993"/>
              <a:gd name="connsiteY18" fmla="*/ 1166038 h 1505086"/>
              <a:gd name="connsiteX19" fmla="*/ 65530 w 1431993"/>
              <a:gd name="connsiteY19" fmla="*/ 1207135 h 1505086"/>
              <a:gd name="connsiteX20" fmla="*/ 106627 w 1431993"/>
              <a:gd name="connsiteY20" fmla="*/ 1258506 h 1505086"/>
              <a:gd name="connsiteX21" fmla="*/ 147724 w 1431993"/>
              <a:gd name="connsiteY21" fmla="*/ 1340699 h 1505086"/>
              <a:gd name="connsiteX22" fmla="*/ 178546 w 1431993"/>
              <a:gd name="connsiteY22" fmla="*/ 1412618 h 1505086"/>
              <a:gd name="connsiteX23" fmla="*/ 209368 w 1431993"/>
              <a:gd name="connsiteY23" fmla="*/ 1422892 h 1505086"/>
              <a:gd name="connsiteX24" fmla="*/ 250465 w 1431993"/>
              <a:gd name="connsiteY24" fmla="*/ 1463989 h 1505086"/>
              <a:gd name="connsiteX25" fmla="*/ 312110 w 1431993"/>
              <a:gd name="connsiteY25" fmla="*/ 1484537 h 1505086"/>
              <a:gd name="connsiteX26" fmla="*/ 384029 w 1431993"/>
              <a:gd name="connsiteY26" fmla="*/ 1505086 h 1505086"/>
              <a:gd name="connsiteX27" fmla="*/ 836092 w 1431993"/>
              <a:gd name="connsiteY27" fmla="*/ 1494811 h 1505086"/>
              <a:gd name="connsiteX28" fmla="*/ 908011 w 1431993"/>
              <a:gd name="connsiteY28" fmla="*/ 1443441 h 1505086"/>
              <a:gd name="connsiteX29" fmla="*/ 979930 w 1431993"/>
              <a:gd name="connsiteY29" fmla="*/ 1422892 h 1505086"/>
              <a:gd name="connsiteX30" fmla="*/ 1051849 w 1431993"/>
              <a:gd name="connsiteY30" fmla="*/ 1392070 h 1505086"/>
              <a:gd name="connsiteX31" fmla="*/ 1134043 w 1431993"/>
              <a:gd name="connsiteY31" fmla="*/ 1309877 h 1505086"/>
              <a:gd name="connsiteX32" fmla="*/ 1175139 w 1431993"/>
              <a:gd name="connsiteY32" fmla="*/ 1268780 h 1505086"/>
              <a:gd name="connsiteX33" fmla="*/ 1267607 w 1431993"/>
              <a:gd name="connsiteY33" fmla="*/ 1207135 h 1505086"/>
              <a:gd name="connsiteX34" fmla="*/ 1298429 w 1431993"/>
              <a:gd name="connsiteY34" fmla="*/ 1186587 h 1505086"/>
              <a:gd name="connsiteX35" fmla="*/ 1329252 w 1431993"/>
              <a:gd name="connsiteY35" fmla="*/ 1104393 h 1505086"/>
              <a:gd name="connsiteX36" fmla="*/ 1349800 w 1431993"/>
              <a:gd name="connsiteY36" fmla="*/ 1073571 h 1505086"/>
              <a:gd name="connsiteX37" fmla="*/ 1380622 w 1431993"/>
              <a:gd name="connsiteY37" fmla="*/ 991378 h 1505086"/>
              <a:gd name="connsiteX38" fmla="*/ 1401171 w 1431993"/>
              <a:gd name="connsiteY38" fmla="*/ 950281 h 1505086"/>
              <a:gd name="connsiteX39" fmla="*/ 1411445 w 1431993"/>
              <a:gd name="connsiteY39" fmla="*/ 868088 h 1505086"/>
              <a:gd name="connsiteX40" fmla="*/ 1421719 w 1431993"/>
              <a:gd name="connsiteY40" fmla="*/ 826991 h 1505086"/>
              <a:gd name="connsiteX41" fmla="*/ 1431993 w 1431993"/>
              <a:gd name="connsiteY41" fmla="*/ 734524 h 1505086"/>
              <a:gd name="connsiteX42" fmla="*/ 1421719 w 1431993"/>
              <a:gd name="connsiteY42" fmla="*/ 467396 h 1505086"/>
              <a:gd name="connsiteX43" fmla="*/ 1411445 w 1431993"/>
              <a:gd name="connsiteY43" fmla="*/ 395477 h 1505086"/>
              <a:gd name="connsiteX44" fmla="*/ 1390897 w 1431993"/>
              <a:gd name="connsiteY44" fmla="*/ 364654 h 1505086"/>
              <a:gd name="connsiteX45" fmla="*/ 1339526 w 1431993"/>
              <a:gd name="connsiteY45" fmla="*/ 272187 h 1505086"/>
              <a:gd name="connsiteX46" fmla="*/ 1329252 w 1431993"/>
              <a:gd name="connsiteY46" fmla="*/ 220816 h 1505086"/>
              <a:gd name="connsiteX47" fmla="*/ 1288155 w 1431993"/>
              <a:gd name="connsiteY47" fmla="*/ 179719 h 1505086"/>
              <a:gd name="connsiteX48" fmla="*/ 1236784 w 1431993"/>
              <a:gd name="connsiteY48" fmla="*/ 118074 h 1505086"/>
              <a:gd name="connsiteX49" fmla="*/ 1205962 w 1431993"/>
              <a:gd name="connsiteY49" fmla="*/ 97526 h 1505086"/>
              <a:gd name="connsiteX50" fmla="*/ 1144317 w 1431993"/>
              <a:gd name="connsiteY50" fmla="*/ 87252 h 1505086"/>
              <a:gd name="connsiteX51" fmla="*/ 1123768 w 1431993"/>
              <a:gd name="connsiteY51" fmla="*/ 66703 h 1505086"/>
              <a:gd name="connsiteX52" fmla="*/ 1082672 w 1431993"/>
              <a:gd name="connsiteY52" fmla="*/ 56429 h 1505086"/>
              <a:gd name="connsiteX53" fmla="*/ 887463 w 1431993"/>
              <a:gd name="connsiteY53" fmla="*/ 46155 h 1505086"/>
              <a:gd name="connsiteX54" fmla="*/ 743625 w 1431993"/>
              <a:gd name="connsiteY54" fmla="*/ 35881 h 150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31993" h="1505086">
                <a:moveTo>
                  <a:pt x="794995" y="35881"/>
                </a:moveTo>
                <a:cubicBezTo>
                  <a:pt x="706437" y="-8397"/>
                  <a:pt x="729829" y="-11548"/>
                  <a:pt x="599786" y="25607"/>
                </a:cubicBezTo>
                <a:cubicBezTo>
                  <a:pt x="570333" y="34022"/>
                  <a:pt x="517593" y="66703"/>
                  <a:pt x="517593" y="66703"/>
                </a:cubicBezTo>
                <a:cubicBezTo>
                  <a:pt x="503894" y="80402"/>
                  <a:pt x="491077" y="95043"/>
                  <a:pt x="476497" y="107800"/>
                </a:cubicBezTo>
                <a:cubicBezTo>
                  <a:pt x="463610" y="119076"/>
                  <a:pt x="447508" y="126515"/>
                  <a:pt x="435400" y="138623"/>
                </a:cubicBezTo>
                <a:cubicBezTo>
                  <a:pt x="423292" y="150731"/>
                  <a:pt x="415539" y="166564"/>
                  <a:pt x="404577" y="179719"/>
                </a:cubicBezTo>
                <a:cubicBezTo>
                  <a:pt x="398376" y="187160"/>
                  <a:pt x="389163" y="192054"/>
                  <a:pt x="384029" y="200268"/>
                </a:cubicBezTo>
                <a:cubicBezTo>
                  <a:pt x="371853" y="219749"/>
                  <a:pt x="365383" y="242431"/>
                  <a:pt x="353207" y="261912"/>
                </a:cubicBezTo>
                <a:cubicBezTo>
                  <a:pt x="348073" y="270126"/>
                  <a:pt x="338709" y="274897"/>
                  <a:pt x="332658" y="282461"/>
                </a:cubicBezTo>
                <a:cubicBezTo>
                  <a:pt x="293518" y="331386"/>
                  <a:pt x="334127" y="298604"/>
                  <a:pt x="281288" y="333832"/>
                </a:cubicBezTo>
                <a:cubicBezTo>
                  <a:pt x="257586" y="404932"/>
                  <a:pt x="278021" y="353390"/>
                  <a:pt x="199094" y="467396"/>
                </a:cubicBezTo>
                <a:cubicBezTo>
                  <a:pt x="157037" y="528145"/>
                  <a:pt x="202855" y="467831"/>
                  <a:pt x="137449" y="549589"/>
                </a:cubicBezTo>
                <a:cubicBezTo>
                  <a:pt x="114281" y="619093"/>
                  <a:pt x="148593" y="538445"/>
                  <a:pt x="75804" y="611234"/>
                </a:cubicBezTo>
                <a:cubicBezTo>
                  <a:pt x="68146" y="618892"/>
                  <a:pt x="71102" y="632770"/>
                  <a:pt x="65530" y="642056"/>
                </a:cubicBezTo>
                <a:cubicBezTo>
                  <a:pt x="60546" y="650362"/>
                  <a:pt x="51831" y="655755"/>
                  <a:pt x="44982" y="662605"/>
                </a:cubicBezTo>
                <a:cubicBezTo>
                  <a:pt x="41557" y="676304"/>
                  <a:pt x="38766" y="690176"/>
                  <a:pt x="34708" y="703701"/>
                </a:cubicBezTo>
                <a:cubicBezTo>
                  <a:pt x="28484" y="724447"/>
                  <a:pt x="14159" y="765346"/>
                  <a:pt x="14159" y="765346"/>
                </a:cubicBezTo>
                <a:cubicBezTo>
                  <a:pt x="-5473" y="922405"/>
                  <a:pt x="-7017" y="891475"/>
                  <a:pt x="24434" y="1135216"/>
                </a:cubicBezTo>
                <a:cubicBezTo>
                  <a:pt x="26014" y="1147462"/>
                  <a:pt x="38856" y="1155317"/>
                  <a:pt x="44982" y="1166038"/>
                </a:cubicBezTo>
                <a:cubicBezTo>
                  <a:pt x="52581" y="1179336"/>
                  <a:pt x="57931" y="1193837"/>
                  <a:pt x="65530" y="1207135"/>
                </a:cubicBezTo>
                <a:cubicBezTo>
                  <a:pt x="82809" y="1237373"/>
                  <a:pt x="84128" y="1236006"/>
                  <a:pt x="106627" y="1258506"/>
                </a:cubicBezTo>
                <a:cubicBezTo>
                  <a:pt x="131855" y="1359419"/>
                  <a:pt x="95330" y="1235911"/>
                  <a:pt x="147724" y="1340699"/>
                </a:cubicBezTo>
                <a:cubicBezTo>
                  <a:pt x="164176" y="1373603"/>
                  <a:pt x="147382" y="1387686"/>
                  <a:pt x="178546" y="1412618"/>
                </a:cubicBezTo>
                <a:cubicBezTo>
                  <a:pt x="187003" y="1419383"/>
                  <a:pt x="199094" y="1419467"/>
                  <a:pt x="209368" y="1422892"/>
                </a:cubicBezTo>
                <a:cubicBezTo>
                  <a:pt x="223067" y="1436591"/>
                  <a:pt x="233853" y="1454022"/>
                  <a:pt x="250465" y="1463989"/>
                </a:cubicBezTo>
                <a:cubicBezTo>
                  <a:pt x="269038" y="1475133"/>
                  <a:pt x="291097" y="1479284"/>
                  <a:pt x="312110" y="1484537"/>
                </a:cubicBezTo>
                <a:cubicBezTo>
                  <a:pt x="363714" y="1497438"/>
                  <a:pt x="339811" y="1490345"/>
                  <a:pt x="384029" y="1505086"/>
                </a:cubicBezTo>
                <a:lnTo>
                  <a:pt x="836092" y="1494811"/>
                </a:lnTo>
                <a:cubicBezTo>
                  <a:pt x="865351" y="1491369"/>
                  <a:pt x="881661" y="1456616"/>
                  <a:pt x="908011" y="1443441"/>
                </a:cubicBezTo>
                <a:cubicBezTo>
                  <a:pt x="930311" y="1432291"/>
                  <a:pt x="956499" y="1431413"/>
                  <a:pt x="979930" y="1422892"/>
                </a:cubicBezTo>
                <a:cubicBezTo>
                  <a:pt x="1259196" y="1321340"/>
                  <a:pt x="844938" y="1461040"/>
                  <a:pt x="1051849" y="1392070"/>
                </a:cubicBezTo>
                <a:lnTo>
                  <a:pt x="1134043" y="1309877"/>
                </a:lnTo>
                <a:cubicBezTo>
                  <a:pt x="1147742" y="1296178"/>
                  <a:pt x="1159020" y="1279526"/>
                  <a:pt x="1175139" y="1268780"/>
                </a:cubicBezTo>
                <a:lnTo>
                  <a:pt x="1267607" y="1207135"/>
                </a:lnTo>
                <a:lnTo>
                  <a:pt x="1298429" y="1186587"/>
                </a:lnTo>
                <a:cubicBezTo>
                  <a:pt x="1346618" y="1114300"/>
                  <a:pt x="1291163" y="1205962"/>
                  <a:pt x="1329252" y="1104393"/>
                </a:cubicBezTo>
                <a:cubicBezTo>
                  <a:pt x="1333588" y="1092831"/>
                  <a:pt x="1344278" y="1084615"/>
                  <a:pt x="1349800" y="1073571"/>
                </a:cubicBezTo>
                <a:cubicBezTo>
                  <a:pt x="1392377" y="988417"/>
                  <a:pt x="1353942" y="1053630"/>
                  <a:pt x="1380622" y="991378"/>
                </a:cubicBezTo>
                <a:cubicBezTo>
                  <a:pt x="1386655" y="977300"/>
                  <a:pt x="1394321" y="963980"/>
                  <a:pt x="1401171" y="950281"/>
                </a:cubicBezTo>
                <a:cubicBezTo>
                  <a:pt x="1404596" y="922883"/>
                  <a:pt x="1406906" y="895323"/>
                  <a:pt x="1411445" y="868088"/>
                </a:cubicBezTo>
                <a:cubicBezTo>
                  <a:pt x="1413766" y="854160"/>
                  <a:pt x="1419572" y="840947"/>
                  <a:pt x="1421719" y="826991"/>
                </a:cubicBezTo>
                <a:cubicBezTo>
                  <a:pt x="1426435" y="796340"/>
                  <a:pt x="1428568" y="765346"/>
                  <a:pt x="1431993" y="734524"/>
                </a:cubicBezTo>
                <a:cubicBezTo>
                  <a:pt x="1428568" y="645481"/>
                  <a:pt x="1427110" y="556341"/>
                  <a:pt x="1421719" y="467396"/>
                </a:cubicBezTo>
                <a:cubicBezTo>
                  <a:pt x="1420254" y="443224"/>
                  <a:pt x="1418403" y="418672"/>
                  <a:pt x="1411445" y="395477"/>
                </a:cubicBezTo>
                <a:cubicBezTo>
                  <a:pt x="1407897" y="383650"/>
                  <a:pt x="1395912" y="375938"/>
                  <a:pt x="1390897" y="364654"/>
                </a:cubicBezTo>
                <a:cubicBezTo>
                  <a:pt x="1350669" y="274141"/>
                  <a:pt x="1395783" y="328444"/>
                  <a:pt x="1339526" y="272187"/>
                </a:cubicBezTo>
                <a:cubicBezTo>
                  <a:pt x="1336101" y="255063"/>
                  <a:pt x="1337733" y="236081"/>
                  <a:pt x="1329252" y="220816"/>
                </a:cubicBezTo>
                <a:cubicBezTo>
                  <a:pt x="1319844" y="203881"/>
                  <a:pt x="1299779" y="195217"/>
                  <a:pt x="1288155" y="179719"/>
                </a:cubicBezTo>
                <a:cubicBezTo>
                  <a:pt x="1273173" y="159744"/>
                  <a:pt x="1257191" y="134400"/>
                  <a:pt x="1236784" y="118074"/>
                </a:cubicBezTo>
                <a:cubicBezTo>
                  <a:pt x="1227142" y="110360"/>
                  <a:pt x="1217676" y="101431"/>
                  <a:pt x="1205962" y="97526"/>
                </a:cubicBezTo>
                <a:cubicBezTo>
                  <a:pt x="1186199" y="90938"/>
                  <a:pt x="1164865" y="90677"/>
                  <a:pt x="1144317" y="87252"/>
                </a:cubicBezTo>
                <a:cubicBezTo>
                  <a:pt x="1137467" y="80402"/>
                  <a:pt x="1132432" y="71035"/>
                  <a:pt x="1123768" y="66703"/>
                </a:cubicBezTo>
                <a:cubicBezTo>
                  <a:pt x="1111138" y="60388"/>
                  <a:pt x="1096739" y="57652"/>
                  <a:pt x="1082672" y="56429"/>
                </a:cubicBezTo>
                <a:cubicBezTo>
                  <a:pt x="1017757" y="50784"/>
                  <a:pt x="952533" y="49580"/>
                  <a:pt x="887463" y="46155"/>
                </a:cubicBezTo>
                <a:cubicBezTo>
                  <a:pt x="820901" y="23969"/>
                  <a:pt x="867470" y="35881"/>
                  <a:pt x="743625" y="358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710758" y="2482243"/>
            <a:ext cx="822589" cy="784939"/>
          </a:xfrm>
          <a:custGeom>
            <a:avLst/>
            <a:gdLst>
              <a:gd name="connsiteX0" fmla="*/ 118042 w 822589"/>
              <a:gd name="connsiteY0" fmla="*/ 106845 h 784939"/>
              <a:gd name="connsiteX1" fmla="*/ 35849 w 822589"/>
              <a:gd name="connsiteY1" fmla="*/ 168490 h 784939"/>
              <a:gd name="connsiteX2" fmla="*/ 15300 w 822589"/>
              <a:gd name="connsiteY2" fmla="*/ 199312 h 784939"/>
              <a:gd name="connsiteX3" fmla="*/ 15300 w 822589"/>
              <a:gd name="connsiteY3" fmla="*/ 394521 h 784939"/>
              <a:gd name="connsiteX4" fmla="*/ 35849 w 822589"/>
              <a:gd name="connsiteY4" fmla="*/ 435618 h 784939"/>
              <a:gd name="connsiteX5" fmla="*/ 66671 w 822589"/>
              <a:gd name="connsiteY5" fmla="*/ 486988 h 784939"/>
              <a:gd name="connsiteX6" fmla="*/ 169413 w 822589"/>
              <a:gd name="connsiteY6" fmla="*/ 517811 h 784939"/>
              <a:gd name="connsiteX7" fmla="*/ 210509 w 822589"/>
              <a:gd name="connsiteY7" fmla="*/ 548633 h 784939"/>
              <a:gd name="connsiteX8" fmla="*/ 272154 w 822589"/>
              <a:gd name="connsiteY8" fmla="*/ 600004 h 784939"/>
              <a:gd name="connsiteX9" fmla="*/ 313251 w 822589"/>
              <a:gd name="connsiteY9" fmla="*/ 610278 h 784939"/>
              <a:gd name="connsiteX10" fmla="*/ 364622 w 822589"/>
              <a:gd name="connsiteY10" fmla="*/ 651375 h 784939"/>
              <a:gd name="connsiteX11" fmla="*/ 395444 w 822589"/>
              <a:gd name="connsiteY11" fmla="*/ 682197 h 784939"/>
              <a:gd name="connsiteX12" fmla="*/ 518734 w 822589"/>
              <a:gd name="connsiteY12" fmla="*/ 743842 h 784939"/>
              <a:gd name="connsiteX13" fmla="*/ 539282 w 822589"/>
              <a:gd name="connsiteY13" fmla="*/ 774665 h 784939"/>
              <a:gd name="connsiteX14" fmla="*/ 580379 w 822589"/>
              <a:gd name="connsiteY14" fmla="*/ 784939 h 784939"/>
              <a:gd name="connsiteX15" fmla="*/ 724217 w 822589"/>
              <a:gd name="connsiteY15" fmla="*/ 774665 h 784939"/>
              <a:gd name="connsiteX16" fmla="*/ 755040 w 822589"/>
              <a:gd name="connsiteY16" fmla="*/ 743842 h 784939"/>
              <a:gd name="connsiteX17" fmla="*/ 785862 w 822589"/>
              <a:gd name="connsiteY17" fmla="*/ 671923 h 784939"/>
              <a:gd name="connsiteX18" fmla="*/ 806411 w 822589"/>
              <a:gd name="connsiteY18" fmla="*/ 641101 h 784939"/>
              <a:gd name="connsiteX19" fmla="*/ 806411 w 822589"/>
              <a:gd name="connsiteY19" fmla="*/ 291779 h 784939"/>
              <a:gd name="connsiteX20" fmla="*/ 785862 w 822589"/>
              <a:gd name="connsiteY20" fmla="*/ 271231 h 784939"/>
              <a:gd name="connsiteX21" fmla="*/ 734491 w 822589"/>
              <a:gd name="connsiteY21" fmla="*/ 230135 h 784939"/>
              <a:gd name="connsiteX22" fmla="*/ 662572 w 822589"/>
              <a:gd name="connsiteY22" fmla="*/ 147941 h 784939"/>
              <a:gd name="connsiteX23" fmla="*/ 631750 w 822589"/>
              <a:gd name="connsiteY23" fmla="*/ 127393 h 784939"/>
              <a:gd name="connsiteX24" fmla="*/ 570105 w 822589"/>
              <a:gd name="connsiteY24" fmla="*/ 76022 h 784939"/>
              <a:gd name="connsiteX25" fmla="*/ 487912 w 822589"/>
              <a:gd name="connsiteY25" fmla="*/ 45200 h 784939"/>
              <a:gd name="connsiteX26" fmla="*/ 436541 w 822589"/>
              <a:gd name="connsiteY26" fmla="*/ 34926 h 784939"/>
              <a:gd name="connsiteX27" fmla="*/ 169413 w 822589"/>
              <a:gd name="connsiteY27" fmla="*/ 24651 h 784939"/>
              <a:gd name="connsiteX28" fmla="*/ 159139 w 822589"/>
              <a:gd name="connsiteY28" fmla="*/ 65748 h 784939"/>
              <a:gd name="connsiteX29" fmla="*/ 138590 w 822589"/>
              <a:gd name="connsiteY29" fmla="*/ 86296 h 784939"/>
              <a:gd name="connsiteX30" fmla="*/ 107768 w 822589"/>
              <a:gd name="connsiteY30" fmla="*/ 106845 h 784939"/>
              <a:gd name="connsiteX31" fmla="*/ 56397 w 822589"/>
              <a:gd name="connsiteY31" fmla="*/ 147941 h 7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2589" h="784939">
                <a:moveTo>
                  <a:pt x="118042" y="106845"/>
                </a:moveTo>
                <a:cubicBezTo>
                  <a:pt x="89859" y="125633"/>
                  <a:pt x="57573" y="141335"/>
                  <a:pt x="35849" y="168490"/>
                </a:cubicBezTo>
                <a:cubicBezTo>
                  <a:pt x="28135" y="178132"/>
                  <a:pt x="22150" y="189038"/>
                  <a:pt x="15300" y="199312"/>
                </a:cubicBezTo>
                <a:cubicBezTo>
                  <a:pt x="-4881" y="280038"/>
                  <a:pt x="-5318" y="263941"/>
                  <a:pt x="15300" y="394521"/>
                </a:cubicBezTo>
                <a:cubicBezTo>
                  <a:pt x="17689" y="409650"/>
                  <a:pt x="28411" y="422229"/>
                  <a:pt x="35849" y="435618"/>
                </a:cubicBezTo>
                <a:cubicBezTo>
                  <a:pt x="45547" y="453074"/>
                  <a:pt x="50908" y="474728"/>
                  <a:pt x="66671" y="486988"/>
                </a:cubicBezTo>
                <a:cubicBezTo>
                  <a:pt x="78522" y="496205"/>
                  <a:pt x="148498" y="512582"/>
                  <a:pt x="169413" y="517811"/>
                </a:cubicBezTo>
                <a:cubicBezTo>
                  <a:pt x="183112" y="528085"/>
                  <a:pt x="197508" y="537489"/>
                  <a:pt x="210509" y="548633"/>
                </a:cubicBezTo>
                <a:cubicBezTo>
                  <a:pt x="235194" y="569792"/>
                  <a:pt x="241878" y="587029"/>
                  <a:pt x="272154" y="600004"/>
                </a:cubicBezTo>
                <a:cubicBezTo>
                  <a:pt x="285133" y="605566"/>
                  <a:pt x="299552" y="606853"/>
                  <a:pt x="313251" y="610278"/>
                </a:cubicBezTo>
                <a:cubicBezTo>
                  <a:pt x="330375" y="623977"/>
                  <a:pt x="348119" y="636935"/>
                  <a:pt x="364622" y="651375"/>
                </a:cubicBezTo>
                <a:cubicBezTo>
                  <a:pt x="375557" y="660943"/>
                  <a:pt x="383820" y="673479"/>
                  <a:pt x="395444" y="682197"/>
                </a:cubicBezTo>
                <a:cubicBezTo>
                  <a:pt x="434772" y="711693"/>
                  <a:pt x="473400" y="724413"/>
                  <a:pt x="518734" y="743842"/>
                </a:cubicBezTo>
                <a:cubicBezTo>
                  <a:pt x="525583" y="754116"/>
                  <a:pt x="529008" y="767815"/>
                  <a:pt x="539282" y="774665"/>
                </a:cubicBezTo>
                <a:cubicBezTo>
                  <a:pt x="551031" y="782498"/>
                  <a:pt x="566258" y="784939"/>
                  <a:pt x="580379" y="784939"/>
                </a:cubicBezTo>
                <a:cubicBezTo>
                  <a:pt x="628447" y="784939"/>
                  <a:pt x="676271" y="778090"/>
                  <a:pt x="724217" y="774665"/>
                </a:cubicBezTo>
                <a:cubicBezTo>
                  <a:pt x="734491" y="764391"/>
                  <a:pt x="746595" y="755666"/>
                  <a:pt x="755040" y="743842"/>
                </a:cubicBezTo>
                <a:cubicBezTo>
                  <a:pt x="790675" y="693953"/>
                  <a:pt x="763501" y="716643"/>
                  <a:pt x="785862" y="671923"/>
                </a:cubicBezTo>
                <a:cubicBezTo>
                  <a:pt x="791384" y="660879"/>
                  <a:pt x="799561" y="651375"/>
                  <a:pt x="806411" y="641101"/>
                </a:cubicBezTo>
                <a:cubicBezTo>
                  <a:pt x="826730" y="498864"/>
                  <a:pt x="829199" y="512058"/>
                  <a:pt x="806411" y="291779"/>
                </a:cubicBezTo>
                <a:cubicBezTo>
                  <a:pt x="805414" y="282144"/>
                  <a:pt x="793426" y="277282"/>
                  <a:pt x="785862" y="271231"/>
                </a:cubicBezTo>
                <a:cubicBezTo>
                  <a:pt x="752687" y="244692"/>
                  <a:pt x="759294" y="259899"/>
                  <a:pt x="734491" y="230135"/>
                </a:cubicBezTo>
                <a:cubicBezTo>
                  <a:pt x="695128" y="182900"/>
                  <a:pt x="712289" y="190556"/>
                  <a:pt x="662572" y="147941"/>
                </a:cubicBezTo>
                <a:cubicBezTo>
                  <a:pt x="653197" y="139905"/>
                  <a:pt x="641236" y="135298"/>
                  <a:pt x="631750" y="127393"/>
                </a:cubicBezTo>
                <a:cubicBezTo>
                  <a:pt x="597668" y="98991"/>
                  <a:pt x="608367" y="95153"/>
                  <a:pt x="570105" y="76022"/>
                </a:cubicBezTo>
                <a:cubicBezTo>
                  <a:pt x="560679" y="71309"/>
                  <a:pt x="505695" y="49646"/>
                  <a:pt x="487912" y="45200"/>
                </a:cubicBezTo>
                <a:cubicBezTo>
                  <a:pt x="470971" y="40965"/>
                  <a:pt x="453665" y="38351"/>
                  <a:pt x="436541" y="34926"/>
                </a:cubicBezTo>
                <a:cubicBezTo>
                  <a:pt x="335499" y="-5492"/>
                  <a:pt x="336523" y="-13329"/>
                  <a:pt x="169413" y="24651"/>
                </a:cubicBezTo>
                <a:cubicBezTo>
                  <a:pt x="155644" y="27780"/>
                  <a:pt x="165454" y="53118"/>
                  <a:pt x="159139" y="65748"/>
                </a:cubicBezTo>
                <a:cubicBezTo>
                  <a:pt x="154807" y="74412"/>
                  <a:pt x="146154" y="80245"/>
                  <a:pt x="138590" y="86296"/>
                </a:cubicBezTo>
                <a:cubicBezTo>
                  <a:pt x="128948" y="94010"/>
                  <a:pt x="117646" y="99436"/>
                  <a:pt x="107768" y="106845"/>
                </a:cubicBezTo>
                <a:cubicBezTo>
                  <a:pt x="90225" y="120002"/>
                  <a:pt x="56397" y="147941"/>
                  <a:pt x="56397" y="1479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044038" y="2681555"/>
            <a:ext cx="288196" cy="421241"/>
          </a:xfrm>
          <a:custGeom>
            <a:avLst/>
            <a:gdLst>
              <a:gd name="connsiteX0" fmla="*/ 51890 w 288196"/>
              <a:gd name="connsiteY0" fmla="*/ 0 h 421241"/>
              <a:gd name="connsiteX1" fmla="*/ 21068 w 288196"/>
              <a:gd name="connsiteY1" fmla="*/ 51371 h 421241"/>
              <a:gd name="connsiteX2" fmla="*/ 519 w 288196"/>
              <a:gd name="connsiteY2" fmla="*/ 82193 h 421241"/>
              <a:gd name="connsiteX3" fmla="*/ 10793 w 288196"/>
              <a:gd name="connsiteY3" fmla="*/ 184935 h 421241"/>
              <a:gd name="connsiteX4" fmla="*/ 21068 w 288196"/>
              <a:gd name="connsiteY4" fmla="*/ 226032 h 421241"/>
              <a:gd name="connsiteX5" fmla="*/ 62164 w 288196"/>
              <a:gd name="connsiteY5" fmla="*/ 287676 h 421241"/>
              <a:gd name="connsiteX6" fmla="*/ 113535 w 288196"/>
              <a:gd name="connsiteY6" fmla="*/ 359596 h 421241"/>
              <a:gd name="connsiteX7" fmla="*/ 175180 w 288196"/>
              <a:gd name="connsiteY7" fmla="*/ 410966 h 421241"/>
              <a:gd name="connsiteX8" fmla="*/ 206002 w 288196"/>
              <a:gd name="connsiteY8" fmla="*/ 421241 h 421241"/>
              <a:gd name="connsiteX9" fmla="*/ 257373 w 288196"/>
              <a:gd name="connsiteY9" fmla="*/ 410966 h 421241"/>
              <a:gd name="connsiteX10" fmla="*/ 288196 w 288196"/>
              <a:gd name="connsiteY10" fmla="*/ 328773 h 421241"/>
              <a:gd name="connsiteX11" fmla="*/ 277922 w 288196"/>
              <a:gd name="connsiteY11" fmla="*/ 82193 h 421241"/>
              <a:gd name="connsiteX12" fmla="*/ 257373 w 288196"/>
              <a:gd name="connsiteY12" fmla="*/ 51371 h 421241"/>
              <a:gd name="connsiteX13" fmla="*/ 185454 w 288196"/>
              <a:gd name="connsiteY13" fmla="*/ 20548 h 421241"/>
              <a:gd name="connsiteX14" fmla="*/ 62164 w 288196"/>
              <a:gd name="connsiteY14" fmla="*/ 51371 h 42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196" h="421241">
                <a:moveTo>
                  <a:pt x="51890" y="0"/>
                </a:moveTo>
                <a:cubicBezTo>
                  <a:pt x="41616" y="17124"/>
                  <a:pt x="31652" y="34437"/>
                  <a:pt x="21068" y="51371"/>
                </a:cubicBezTo>
                <a:cubicBezTo>
                  <a:pt x="14524" y="61842"/>
                  <a:pt x="1466" y="69881"/>
                  <a:pt x="519" y="82193"/>
                </a:cubicBezTo>
                <a:cubicBezTo>
                  <a:pt x="-2121" y="116510"/>
                  <a:pt x="5925" y="150863"/>
                  <a:pt x="10793" y="184935"/>
                </a:cubicBezTo>
                <a:cubicBezTo>
                  <a:pt x="12790" y="198914"/>
                  <a:pt x="14753" y="213402"/>
                  <a:pt x="21068" y="226032"/>
                </a:cubicBezTo>
                <a:cubicBezTo>
                  <a:pt x="32112" y="248120"/>
                  <a:pt x="62164" y="287676"/>
                  <a:pt x="62164" y="287676"/>
                </a:cubicBezTo>
                <a:cubicBezTo>
                  <a:pt x="78564" y="336878"/>
                  <a:pt x="64780" y="310842"/>
                  <a:pt x="113535" y="359596"/>
                </a:cubicBezTo>
                <a:cubicBezTo>
                  <a:pt x="136257" y="382318"/>
                  <a:pt x="146573" y="396662"/>
                  <a:pt x="175180" y="410966"/>
                </a:cubicBezTo>
                <a:cubicBezTo>
                  <a:pt x="184866" y="415809"/>
                  <a:pt x="195728" y="417816"/>
                  <a:pt x="206002" y="421241"/>
                </a:cubicBezTo>
                <a:cubicBezTo>
                  <a:pt x="223126" y="417816"/>
                  <a:pt x="242211" y="419630"/>
                  <a:pt x="257373" y="410966"/>
                </a:cubicBezTo>
                <a:cubicBezTo>
                  <a:pt x="281270" y="397311"/>
                  <a:pt x="284465" y="347427"/>
                  <a:pt x="288196" y="328773"/>
                </a:cubicBezTo>
                <a:cubicBezTo>
                  <a:pt x="284771" y="246580"/>
                  <a:pt x="287007" y="163954"/>
                  <a:pt x="277922" y="82193"/>
                </a:cubicBezTo>
                <a:cubicBezTo>
                  <a:pt x="276558" y="69921"/>
                  <a:pt x="266859" y="59276"/>
                  <a:pt x="257373" y="51371"/>
                </a:cubicBezTo>
                <a:cubicBezTo>
                  <a:pt x="240446" y="37266"/>
                  <a:pt x="206866" y="27686"/>
                  <a:pt x="185454" y="20548"/>
                </a:cubicBezTo>
                <a:cubicBezTo>
                  <a:pt x="67673" y="41963"/>
                  <a:pt x="99513" y="14022"/>
                  <a:pt x="62164" y="513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335640" y="3154394"/>
            <a:ext cx="585627" cy="546032"/>
          </a:xfrm>
          <a:custGeom>
            <a:avLst/>
            <a:gdLst>
              <a:gd name="connsiteX0" fmla="*/ 400693 w 585627"/>
              <a:gd name="connsiteY0" fmla="*/ 10046 h 546032"/>
              <a:gd name="connsiteX1" fmla="*/ 113016 w 585627"/>
              <a:gd name="connsiteY1" fmla="*/ 10046 h 546032"/>
              <a:gd name="connsiteX2" fmla="*/ 61645 w 585627"/>
              <a:gd name="connsiteY2" fmla="*/ 51143 h 546032"/>
              <a:gd name="connsiteX3" fmla="*/ 41097 w 585627"/>
              <a:gd name="connsiteY3" fmla="*/ 102514 h 546032"/>
              <a:gd name="connsiteX4" fmla="*/ 30823 w 585627"/>
              <a:gd name="connsiteY4" fmla="*/ 133336 h 546032"/>
              <a:gd name="connsiteX5" fmla="*/ 0 w 585627"/>
              <a:gd name="connsiteY5" fmla="*/ 153885 h 546032"/>
              <a:gd name="connsiteX6" fmla="*/ 30823 w 585627"/>
              <a:gd name="connsiteY6" fmla="*/ 338819 h 546032"/>
              <a:gd name="connsiteX7" fmla="*/ 71920 w 585627"/>
              <a:gd name="connsiteY7" fmla="*/ 400464 h 546032"/>
              <a:gd name="connsiteX8" fmla="*/ 143839 w 585627"/>
              <a:gd name="connsiteY8" fmla="*/ 472384 h 546032"/>
              <a:gd name="connsiteX9" fmla="*/ 184935 w 585627"/>
              <a:gd name="connsiteY9" fmla="*/ 492932 h 546032"/>
              <a:gd name="connsiteX10" fmla="*/ 226032 w 585627"/>
              <a:gd name="connsiteY10" fmla="*/ 503206 h 546032"/>
              <a:gd name="connsiteX11" fmla="*/ 359596 w 585627"/>
              <a:gd name="connsiteY11" fmla="*/ 523754 h 546032"/>
              <a:gd name="connsiteX12" fmla="*/ 400693 w 585627"/>
              <a:gd name="connsiteY12" fmla="*/ 544303 h 546032"/>
              <a:gd name="connsiteX13" fmla="*/ 554805 w 585627"/>
              <a:gd name="connsiteY13" fmla="*/ 523754 h 546032"/>
              <a:gd name="connsiteX14" fmla="*/ 565079 w 585627"/>
              <a:gd name="connsiteY14" fmla="*/ 492932 h 546032"/>
              <a:gd name="connsiteX15" fmla="*/ 585627 w 585627"/>
              <a:gd name="connsiteY15" fmla="*/ 266900 h 546032"/>
              <a:gd name="connsiteX16" fmla="*/ 544531 w 585627"/>
              <a:gd name="connsiteY16" fmla="*/ 164159 h 546032"/>
              <a:gd name="connsiteX17" fmla="*/ 503434 w 585627"/>
              <a:gd name="connsiteY17" fmla="*/ 102514 h 546032"/>
              <a:gd name="connsiteX18" fmla="*/ 462338 w 585627"/>
              <a:gd name="connsiteY18" fmla="*/ 40869 h 546032"/>
              <a:gd name="connsiteX19" fmla="*/ 441789 w 585627"/>
              <a:gd name="connsiteY19" fmla="*/ 10046 h 546032"/>
              <a:gd name="connsiteX20" fmla="*/ 400693 w 585627"/>
              <a:gd name="connsiteY20" fmla="*/ 10046 h 54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5627" h="546032">
                <a:moveTo>
                  <a:pt x="400693" y="10046"/>
                </a:moveTo>
                <a:cubicBezTo>
                  <a:pt x="345898" y="10046"/>
                  <a:pt x="308911" y="-12558"/>
                  <a:pt x="113016" y="10046"/>
                </a:cubicBezTo>
                <a:cubicBezTo>
                  <a:pt x="98368" y="11736"/>
                  <a:pt x="71915" y="40873"/>
                  <a:pt x="61645" y="51143"/>
                </a:cubicBezTo>
                <a:cubicBezTo>
                  <a:pt x="54796" y="68267"/>
                  <a:pt x="47573" y="85246"/>
                  <a:pt x="41097" y="102514"/>
                </a:cubicBezTo>
                <a:cubicBezTo>
                  <a:pt x="37294" y="112654"/>
                  <a:pt x="37588" y="124879"/>
                  <a:pt x="30823" y="133336"/>
                </a:cubicBezTo>
                <a:cubicBezTo>
                  <a:pt x="23109" y="142978"/>
                  <a:pt x="10274" y="147035"/>
                  <a:pt x="0" y="153885"/>
                </a:cubicBezTo>
                <a:cubicBezTo>
                  <a:pt x="10274" y="215530"/>
                  <a:pt x="13324" y="278824"/>
                  <a:pt x="30823" y="338819"/>
                </a:cubicBezTo>
                <a:cubicBezTo>
                  <a:pt x="37738" y="362527"/>
                  <a:pt x="54457" y="383001"/>
                  <a:pt x="71920" y="400464"/>
                </a:cubicBezTo>
                <a:cubicBezTo>
                  <a:pt x="95893" y="424437"/>
                  <a:pt x="113515" y="457222"/>
                  <a:pt x="143839" y="472384"/>
                </a:cubicBezTo>
                <a:cubicBezTo>
                  <a:pt x="157538" y="479233"/>
                  <a:pt x="170595" y="487554"/>
                  <a:pt x="184935" y="492932"/>
                </a:cubicBezTo>
                <a:cubicBezTo>
                  <a:pt x="198157" y="497890"/>
                  <a:pt x="212126" y="500752"/>
                  <a:pt x="226032" y="503206"/>
                </a:cubicBezTo>
                <a:cubicBezTo>
                  <a:pt x="270392" y="511034"/>
                  <a:pt x="315075" y="516905"/>
                  <a:pt x="359596" y="523754"/>
                </a:cubicBezTo>
                <a:cubicBezTo>
                  <a:pt x="373295" y="530604"/>
                  <a:pt x="385407" y="543348"/>
                  <a:pt x="400693" y="544303"/>
                </a:cubicBezTo>
                <a:cubicBezTo>
                  <a:pt x="485372" y="549595"/>
                  <a:pt x="497833" y="542744"/>
                  <a:pt x="554805" y="523754"/>
                </a:cubicBezTo>
                <a:cubicBezTo>
                  <a:pt x="558230" y="513480"/>
                  <a:pt x="562955" y="503551"/>
                  <a:pt x="565079" y="492932"/>
                </a:cubicBezTo>
                <a:cubicBezTo>
                  <a:pt x="579123" y="422711"/>
                  <a:pt x="581207" y="333206"/>
                  <a:pt x="585627" y="266900"/>
                </a:cubicBezTo>
                <a:cubicBezTo>
                  <a:pt x="565468" y="105626"/>
                  <a:pt x="602062" y="229909"/>
                  <a:pt x="544531" y="164159"/>
                </a:cubicBezTo>
                <a:cubicBezTo>
                  <a:pt x="528268" y="145573"/>
                  <a:pt x="503434" y="102514"/>
                  <a:pt x="503434" y="102514"/>
                </a:cubicBezTo>
                <a:cubicBezTo>
                  <a:pt x="485379" y="48347"/>
                  <a:pt x="505093" y="92175"/>
                  <a:pt x="462338" y="40869"/>
                </a:cubicBezTo>
                <a:cubicBezTo>
                  <a:pt x="454433" y="31383"/>
                  <a:pt x="449825" y="19421"/>
                  <a:pt x="441789" y="10046"/>
                </a:cubicBezTo>
                <a:cubicBezTo>
                  <a:pt x="429181" y="-4663"/>
                  <a:pt x="455488" y="10046"/>
                  <a:pt x="400693" y="10046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1541124" y="3331342"/>
            <a:ext cx="270126" cy="244065"/>
          </a:xfrm>
          <a:custGeom>
            <a:avLst/>
            <a:gdLst>
              <a:gd name="connsiteX0" fmla="*/ 154112 w 270126"/>
              <a:gd name="connsiteY0" fmla="*/ 38582 h 244065"/>
              <a:gd name="connsiteX1" fmla="*/ 20548 w 270126"/>
              <a:gd name="connsiteY1" fmla="*/ 18033 h 244065"/>
              <a:gd name="connsiteX2" fmla="*/ 0 w 270126"/>
              <a:gd name="connsiteY2" fmla="*/ 79678 h 244065"/>
              <a:gd name="connsiteX3" fmla="*/ 30822 w 270126"/>
              <a:gd name="connsiteY3" fmla="*/ 151597 h 244065"/>
              <a:gd name="connsiteX4" fmla="*/ 61645 w 270126"/>
              <a:gd name="connsiteY4" fmla="*/ 172146 h 244065"/>
              <a:gd name="connsiteX5" fmla="*/ 82193 w 270126"/>
              <a:gd name="connsiteY5" fmla="*/ 202968 h 244065"/>
              <a:gd name="connsiteX6" fmla="*/ 113015 w 270126"/>
              <a:gd name="connsiteY6" fmla="*/ 223516 h 244065"/>
              <a:gd name="connsiteX7" fmla="*/ 133564 w 270126"/>
              <a:gd name="connsiteY7" fmla="*/ 244065 h 244065"/>
              <a:gd name="connsiteX8" fmla="*/ 246579 w 270126"/>
              <a:gd name="connsiteY8" fmla="*/ 233791 h 244065"/>
              <a:gd name="connsiteX9" fmla="*/ 267128 w 270126"/>
              <a:gd name="connsiteY9" fmla="*/ 213242 h 244065"/>
              <a:gd name="connsiteX10" fmla="*/ 256854 w 270126"/>
              <a:gd name="connsiteY10" fmla="*/ 89952 h 244065"/>
              <a:gd name="connsiteX11" fmla="*/ 195209 w 270126"/>
              <a:gd name="connsiteY11" fmla="*/ 69404 h 244065"/>
              <a:gd name="connsiteX12" fmla="*/ 154112 w 270126"/>
              <a:gd name="connsiteY12" fmla="*/ 28307 h 244065"/>
              <a:gd name="connsiteX13" fmla="*/ 154112 w 270126"/>
              <a:gd name="connsiteY13" fmla="*/ 38582 h 244065"/>
              <a:gd name="connsiteX14" fmla="*/ 164386 w 270126"/>
              <a:gd name="connsiteY14" fmla="*/ 69404 h 244065"/>
              <a:gd name="connsiteX15" fmla="*/ 246579 w 270126"/>
              <a:gd name="connsiteY15" fmla="*/ 79678 h 24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0126" h="244065">
                <a:moveTo>
                  <a:pt x="154112" y="38582"/>
                </a:moveTo>
                <a:cubicBezTo>
                  <a:pt x="111697" y="13133"/>
                  <a:pt x="77437" y="-21790"/>
                  <a:pt x="20548" y="18033"/>
                </a:cubicBezTo>
                <a:cubicBezTo>
                  <a:pt x="2804" y="30454"/>
                  <a:pt x="0" y="79678"/>
                  <a:pt x="0" y="79678"/>
                </a:cubicBezTo>
                <a:cubicBezTo>
                  <a:pt x="7860" y="111117"/>
                  <a:pt x="7171" y="127946"/>
                  <a:pt x="30822" y="151597"/>
                </a:cubicBezTo>
                <a:cubicBezTo>
                  <a:pt x="39554" y="160329"/>
                  <a:pt x="51371" y="165296"/>
                  <a:pt x="61645" y="172146"/>
                </a:cubicBezTo>
                <a:cubicBezTo>
                  <a:pt x="68494" y="182420"/>
                  <a:pt x="73462" y="194237"/>
                  <a:pt x="82193" y="202968"/>
                </a:cubicBezTo>
                <a:cubicBezTo>
                  <a:pt x="90924" y="211699"/>
                  <a:pt x="103373" y="215802"/>
                  <a:pt x="113015" y="223516"/>
                </a:cubicBezTo>
                <a:cubicBezTo>
                  <a:pt x="120579" y="229567"/>
                  <a:pt x="126714" y="237215"/>
                  <a:pt x="133564" y="244065"/>
                </a:cubicBezTo>
                <a:cubicBezTo>
                  <a:pt x="171236" y="240640"/>
                  <a:pt x="209721" y="242297"/>
                  <a:pt x="246579" y="233791"/>
                </a:cubicBezTo>
                <a:cubicBezTo>
                  <a:pt x="256018" y="231613"/>
                  <a:pt x="266438" y="222904"/>
                  <a:pt x="267128" y="213242"/>
                </a:cubicBezTo>
                <a:cubicBezTo>
                  <a:pt x="270066" y="172108"/>
                  <a:pt x="275297" y="126837"/>
                  <a:pt x="256854" y="89952"/>
                </a:cubicBezTo>
                <a:cubicBezTo>
                  <a:pt x="247167" y="70579"/>
                  <a:pt x="195209" y="69404"/>
                  <a:pt x="195209" y="69404"/>
                </a:cubicBezTo>
                <a:cubicBezTo>
                  <a:pt x="181510" y="55705"/>
                  <a:pt x="170232" y="39053"/>
                  <a:pt x="154112" y="28307"/>
                </a:cubicBezTo>
                <a:cubicBezTo>
                  <a:pt x="111199" y="-301"/>
                  <a:pt x="114558" y="-972"/>
                  <a:pt x="154112" y="38582"/>
                </a:cubicBezTo>
                <a:cubicBezTo>
                  <a:pt x="157537" y="48856"/>
                  <a:pt x="154490" y="65006"/>
                  <a:pt x="164386" y="69404"/>
                </a:cubicBezTo>
                <a:cubicBezTo>
                  <a:pt x="189617" y="80618"/>
                  <a:pt x="246579" y="79678"/>
                  <a:pt x="246579" y="796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534284" y="1910956"/>
            <a:ext cx="2052301" cy="1511462"/>
          </a:xfrm>
          <a:custGeom>
            <a:avLst/>
            <a:gdLst>
              <a:gd name="connsiteX0" fmla="*/ 421267 w 2052301"/>
              <a:gd name="connsiteY0" fmla="*/ 287714 h 1511462"/>
              <a:gd name="connsiteX1" fmla="*/ 195235 w 2052301"/>
              <a:gd name="connsiteY1" fmla="*/ 277440 h 1511462"/>
              <a:gd name="connsiteX2" fmla="*/ 143864 w 2052301"/>
              <a:gd name="connsiteY2" fmla="*/ 318536 h 1511462"/>
              <a:gd name="connsiteX3" fmla="*/ 102768 w 2052301"/>
              <a:gd name="connsiteY3" fmla="*/ 328810 h 1511462"/>
              <a:gd name="connsiteX4" fmla="*/ 71945 w 2052301"/>
              <a:gd name="connsiteY4" fmla="*/ 369907 h 1511462"/>
              <a:gd name="connsiteX5" fmla="*/ 41123 w 2052301"/>
              <a:gd name="connsiteY5" fmla="*/ 421278 h 1511462"/>
              <a:gd name="connsiteX6" fmla="*/ 20574 w 2052301"/>
              <a:gd name="connsiteY6" fmla="*/ 452100 h 1511462"/>
              <a:gd name="connsiteX7" fmla="*/ 10300 w 2052301"/>
              <a:gd name="connsiteY7" fmla="*/ 493197 h 1511462"/>
              <a:gd name="connsiteX8" fmla="*/ 26 w 2052301"/>
              <a:gd name="connsiteY8" fmla="*/ 524019 h 1511462"/>
              <a:gd name="connsiteX9" fmla="*/ 10300 w 2052301"/>
              <a:gd name="connsiteY9" fmla="*/ 791147 h 1511462"/>
              <a:gd name="connsiteX10" fmla="*/ 51397 w 2052301"/>
              <a:gd name="connsiteY10" fmla="*/ 924711 h 1511462"/>
              <a:gd name="connsiteX11" fmla="*/ 82219 w 2052301"/>
              <a:gd name="connsiteY11" fmla="*/ 1027453 h 1511462"/>
              <a:gd name="connsiteX12" fmla="*/ 92494 w 2052301"/>
              <a:gd name="connsiteY12" fmla="*/ 1078824 h 1511462"/>
              <a:gd name="connsiteX13" fmla="*/ 123316 w 2052301"/>
              <a:gd name="connsiteY13" fmla="*/ 1099372 h 1511462"/>
              <a:gd name="connsiteX14" fmla="*/ 215783 w 2052301"/>
              <a:gd name="connsiteY14" fmla="*/ 1263759 h 1511462"/>
              <a:gd name="connsiteX15" fmla="*/ 226058 w 2052301"/>
              <a:gd name="connsiteY15" fmla="*/ 1294581 h 1511462"/>
              <a:gd name="connsiteX16" fmla="*/ 339073 w 2052301"/>
              <a:gd name="connsiteY16" fmla="*/ 1335678 h 1511462"/>
              <a:gd name="connsiteX17" fmla="*/ 503460 w 2052301"/>
              <a:gd name="connsiteY17" fmla="*/ 1428145 h 1511462"/>
              <a:gd name="connsiteX18" fmla="*/ 534282 w 2052301"/>
              <a:gd name="connsiteY18" fmla="*/ 1438419 h 1511462"/>
              <a:gd name="connsiteX19" fmla="*/ 657572 w 2052301"/>
              <a:gd name="connsiteY19" fmla="*/ 1448693 h 1511462"/>
              <a:gd name="connsiteX20" fmla="*/ 708943 w 2052301"/>
              <a:gd name="connsiteY20" fmla="*/ 1458968 h 1511462"/>
              <a:gd name="connsiteX21" fmla="*/ 750040 w 2052301"/>
              <a:gd name="connsiteY21" fmla="*/ 1469242 h 1511462"/>
              <a:gd name="connsiteX22" fmla="*/ 873329 w 2052301"/>
              <a:gd name="connsiteY22" fmla="*/ 1458968 h 1511462"/>
              <a:gd name="connsiteX23" fmla="*/ 904152 w 2052301"/>
              <a:gd name="connsiteY23" fmla="*/ 1397323 h 1511462"/>
              <a:gd name="connsiteX24" fmla="*/ 924700 w 2052301"/>
              <a:gd name="connsiteY24" fmla="*/ 1366500 h 1511462"/>
              <a:gd name="connsiteX25" fmla="*/ 955523 w 2052301"/>
              <a:gd name="connsiteY25" fmla="*/ 1304855 h 1511462"/>
              <a:gd name="connsiteX26" fmla="*/ 1140458 w 2052301"/>
              <a:gd name="connsiteY26" fmla="*/ 1325404 h 1511462"/>
              <a:gd name="connsiteX27" fmla="*/ 1212377 w 2052301"/>
              <a:gd name="connsiteY27" fmla="*/ 1366500 h 1511462"/>
              <a:gd name="connsiteX28" fmla="*/ 1263747 w 2052301"/>
              <a:gd name="connsiteY28" fmla="*/ 1397323 h 1511462"/>
              <a:gd name="connsiteX29" fmla="*/ 1397312 w 2052301"/>
              <a:gd name="connsiteY29" fmla="*/ 1458968 h 1511462"/>
              <a:gd name="connsiteX30" fmla="*/ 1448682 w 2052301"/>
              <a:gd name="connsiteY30" fmla="*/ 1489790 h 1511462"/>
              <a:gd name="connsiteX31" fmla="*/ 1520601 w 2052301"/>
              <a:gd name="connsiteY31" fmla="*/ 1510338 h 1511462"/>
              <a:gd name="connsiteX32" fmla="*/ 1684988 w 2052301"/>
              <a:gd name="connsiteY32" fmla="*/ 1500064 h 1511462"/>
              <a:gd name="connsiteX33" fmla="*/ 1756907 w 2052301"/>
              <a:gd name="connsiteY33" fmla="*/ 1417871 h 1511462"/>
              <a:gd name="connsiteX34" fmla="*/ 1880197 w 2052301"/>
              <a:gd name="connsiteY34" fmla="*/ 1356226 h 1511462"/>
              <a:gd name="connsiteX35" fmla="*/ 1921294 w 2052301"/>
              <a:gd name="connsiteY35" fmla="*/ 1304855 h 1511462"/>
              <a:gd name="connsiteX36" fmla="*/ 1962390 w 2052301"/>
              <a:gd name="connsiteY36" fmla="*/ 1274033 h 1511462"/>
              <a:gd name="connsiteX37" fmla="*/ 2013761 w 2052301"/>
              <a:gd name="connsiteY37" fmla="*/ 1171291 h 1511462"/>
              <a:gd name="connsiteX38" fmla="*/ 2024035 w 2052301"/>
              <a:gd name="connsiteY38" fmla="*/ 1130195 h 1511462"/>
              <a:gd name="connsiteX39" fmla="*/ 2024035 w 2052301"/>
              <a:gd name="connsiteY39" fmla="*/ 339084 h 1511462"/>
              <a:gd name="connsiteX40" fmla="*/ 1993213 w 2052301"/>
              <a:gd name="connsiteY40" fmla="*/ 256891 h 1511462"/>
              <a:gd name="connsiteX41" fmla="*/ 1972664 w 2052301"/>
              <a:gd name="connsiteY41" fmla="*/ 226069 h 1511462"/>
              <a:gd name="connsiteX42" fmla="*/ 1941842 w 2052301"/>
              <a:gd name="connsiteY42" fmla="*/ 215795 h 1511462"/>
              <a:gd name="connsiteX43" fmla="*/ 1890471 w 2052301"/>
              <a:gd name="connsiteY43" fmla="*/ 195246 h 1511462"/>
              <a:gd name="connsiteX44" fmla="*/ 1736359 w 2052301"/>
              <a:gd name="connsiteY44" fmla="*/ 154150 h 1511462"/>
              <a:gd name="connsiteX45" fmla="*/ 1705536 w 2052301"/>
              <a:gd name="connsiteY45" fmla="*/ 133601 h 1511462"/>
              <a:gd name="connsiteX46" fmla="*/ 1602795 w 2052301"/>
              <a:gd name="connsiteY46" fmla="*/ 102779 h 1511462"/>
              <a:gd name="connsiteX47" fmla="*/ 1489779 w 2052301"/>
              <a:gd name="connsiteY47" fmla="*/ 71956 h 1511462"/>
              <a:gd name="connsiteX48" fmla="*/ 1458956 w 2052301"/>
              <a:gd name="connsiteY48" fmla="*/ 61682 h 1511462"/>
              <a:gd name="connsiteX49" fmla="*/ 1222651 w 2052301"/>
              <a:gd name="connsiteY49" fmla="*/ 51408 h 1511462"/>
              <a:gd name="connsiteX50" fmla="*/ 1109635 w 2052301"/>
              <a:gd name="connsiteY50" fmla="*/ 10311 h 1511462"/>
              <a:gd name="connsiteX51" fmla="*/ 739765 w 2052301"/>
              <a:gd name="connsiteY51" fmla="*/ 10311 h 1511462"/>
              <a:gd name="connsiteX52" fmla="*/ 647298 w 2052301"/>
              <a:gd name="connsiteY52" fmla="*/ 41134 h 1511462"/>
              <a:gd name="connsiteX53" fmla="*/ 616476 w 2052301"/>
              <a:gd name="connsiteY53" fmla="*/ 51408 h 1511462"/>
              <a:gd name="connsiteX54" fmla="*/ 544556 w 2052301"/>
              <a:gd name="connsiteY54" fmla="*/ 71956 h 1511462"/>
              <a:gd name="connsiteX55" fmla="*/ 493186 w 2052301"/>
              <a:gd name="connsiteY55" fmla="*/ 113053 h 1511462"/>
              <a:gd name="connsiteX56" fmla="*/ 462363 w 2052301"/>
              <a:gd name="connsiteY56" fmla="*/ 123327 h 1511462"/>
              <a:gd name="connsiteX57" fmla="*/ 400718 w 2052301"/>
              <a:gd name="connsiteY57" fmla="*/ 184972 h 1511462"/>
              <a:gd name="connsiteX58" fmla="*/ 349347 w 2052301"/>
              <a:gd name="connsiteY58" fmla="*/ 226069 h 1511462"/>
              <a:gd name="connsiteX59" fmla="*/ 349347 w 2052301"/>
              <a:gd name="connsiteY59" fmla="*/ 318536 h 1511462"/>
              <a:gd name="connsiteX60" fmla="*/ 359622 w 2052301"/>
              <a:gd name="connsiteY60" fmla="*/ 318536 h 151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052301" h="1511462">
                <a:moveTo>
                  <a:pt x="421267" y="287714"/>
                </a:moveTo>
                <a:cubicBezTo>
                  <a:pt x="332142" y="252063"/>
                  <a:pt x="336461" y="245343"/>
                  <a:pt x="195235" y="277440"/>
                </a:cubicBezTo>
                <a:cubicBezTo>
                  <a:pt x="173851" y="282300"/>
                  <a:pt x="163033" y="307887"/>
                  <a:pt x="143864" y="318536"/>
                </a:cubicBezTo>
                <a:cubicBezTo>
                  <a:pt x="131521" y="325393"/>
                  <a:pt x="116467" y="325385"/>
                  <a:pt x="102768" y="328810"/>
                </a:cubicBezTo>
                <a:cubicBezTo>
                  <a:pt x="92494" y="342509"/>
                  <a:pt x="81444" y="355659"/>
                  <a:pt x="71945" y="369907"/>
                </a:cubicBezTo>
                <a:cubicBezTo>
                  <a:pt x="60868" y="386523"/>
                  <a:pt x="51707" y="404344"/>
                  <a:pt x="41123" y="421278"/>
                </a:cubicBezTo>
                <a:cubicBezTo>
                  <a:pt x="34579" y="431749"/>
                  <a:pt x="27424" y="441826"/>
                  <a:pt x="20574" y="452100"/>
                </a:cubicBezTo>
                <a:cubicBezTo>
                  <a:pt x="17149" y="465799"/>
                  <a:pt x="14179" y="479620"/>
                  <a:pt x="10300" y="493197"/>
                </a:cubicBezTo>
                <a:cubicBezTo>
                  <a:pt x="7325" y="503610"/>
                  <a:pt x="26" y="513189"/>
                  <a:pt x="26" y="524019"/>
                </a:cubicBezTo>
                <a:cubicBezTo>
                  <a:pt x="26" y="613128"/>
                  <a:pt x="-1031" y="702762"/>
                  <a:pt x="10300" y="791147"/>
                </a:cubicBezTo>
                <a:cubicBezTo>
                  <a:pt x="16223" y="837350"/>
                  <a:pt x="42262" y="879034"/>
                  <a:pt x="51397" y="924711"/>
                </a:cubicBezTo>
                <a:cubicBezTo>
                  <a:pt x="78084" y="1058148"/>
                  <a:pt x="41672" y="892297"/>
                  <a:pt x="82219" y="1027453"/>
                </a:cubicBezTo>
                <a:cubicBezTo>
                  <a:pt x="87237" y="1044179"/>
                  <a:pt x="83830" y="1063662"/>
                  <a:pt x="92494" y="1078824"/>
                </a:cubicBezTo>
                <a:cubicBezTo>
                  <a:pt x="98620" y="1089545"/>
                  <a:pt x="113042" y="1092523"/>
                  <a:pt x="123316" y="1099372"/>
                </a:cubicBezTo>
                <a:cubicBezTo>
                  <a:pt x="174347" y="1226949"/>
                  <a:pt x="140800" y="1173778"/>
                  <a:pt x="215783" y="1263759"/>
                </a:cubicBezTo>
                <a:cubicBezTo>
                  <a:pt x="219208" y="1274033"/>
                  <a:pt x="217738" y="1287648"/>
                  <a:pt x="226058" y="1294581"/>
                </a:cubicBezTo>
                <a:cubicBezTo>
                  <a:pt x="246455" y="1311578"/>
                  <a:pt x="319928" y="1322915"/>
                  <a:pt x="339073" y="1335678"/>
                </a:cubicBezTo>
                <a:cubicBezTo>
                  <a:pt x="437118" y="1401041"/>
                  <a:pt x="408845" y="1390299"/>
                  <a:pt x="503460" y="1428145"/>
                </a:cubicBezTo>
                <a:cubicBezTo>
                  <a:pt x="513515" y="1432167"/>
                  <a:pt x="523547" y="1436988"/>
                  <a:pt x="534282" y="1438419"/>
                </a:cubicBezTo>
                <a:cubicBezTo>
                  <a:pt x="575159" y="1443869"/>
                  <a:pt x="616475" y="1445268"/>
                  <a:pt x="657572" y="1448693"/>
                </a:cubicBezTo>
                <a:cubicBezTo>
                  <a:pt x="674696" y="1452118"/>
                  <a:pt x="691896" y="1455180"/>
                  <a:pt x="708943" y="1458968"/>
                </a:cubicBezTo>
                <a:cubicBezTo>
                  <a:pt x="722727" y="1462031"/>
                  <a:pt x="735919" y="1469242"/>
                  <a:pt x="750040" y="1469242"/>
                </a:cubicBezTo>
                <a:cubicBezTo>
                  <a:pt x="791279" y="1469242"/>
                  <a:pt x="832233" y="1462393"/>
                  <a:pt x="873329" y="1458968"/>
                </a:cubicBezTo>
                <a:cubicBezTo>
                  <a:pt x="932215" y="1370641"/>
                  <a:pt x="861620" y="1482389"/>
                  <a:pt x="904152" y="1397323"/>
                </a:cubicBezTo>
                <a:cubicBezTo>
                  <a:pt x="909674" y="1386278"/>
                  <a:pt x="919178" y="1377545"/>
                  <a:pt x="924700" y="1366500"/>
                </a:cubicBezTo>
                <a:cubicBezTo>
                  <a:pt x="967232" y="1281434"/>
                  <a:pt x="896637" y="1393182"/>
                  <a:pt x="955523" y="1304855"/>
                </a:cubicBezTo>
                <a:cubicBezTo>
                  <a:pt x="1017168" y="1311705"/>
                  <a:pt x="1079351" y="1314777"/>
                  <a:pt x="1140458" y="1325404"/>
                </a:cubicBezTo>
                <a:cubicBezTo>
                  <a:pt x="1209374" y="1337390"/>
                  <a:pt x="1174295" y="1339298"/>
                  <a:pt x="1212377" y="1366500"/>
                </a:cubicBezTo>
                <a:cubicBezTo>
                  <a:pt x="1228627" y="1378107"/>
                  <a:pt x="1245886" y="1388392"/>
                  <a:pt x="1263747" y="1397323"/>
                </a:cubicBezTo>
                <a:cubicBezTo>
                  <a:pt x="1307605" y="1419252"/>
                  <a:pt x="1353454" y="1437039"/>
                  <a:pt x="1397312" y="1458968"/>
                </a:cubicBezTo>
                <a:cubicBezTo>
                  <a:pt x="1415173" y="1467898"/>
                  <a:pt x="1430249" y="1482110"/>
                  <a:pt x="1448682" y="1489790"/>
                </a:cubicBezTo>
                <a:cubicBezTo>
                  <a:pt x="1471696" y="1499379"/>
                  <a:pt x="1496628" y="1503489"/>
                  <a:pt x="1520601" y="1510338"/>
                </a:cubicBezTo>
                <a:cubicBezTo>
                  <a:pt x="1575397" y="1506913"/>
                  <a:pt x="1633860" y="1520070"/>
                  <a:pt x="1684988" y="1500064"/>
                </a:cubicBezTo>
                <a:cubicBezTo>
                  <a:pt x="1718890" y="1486798"/>
                  <a:pt x="1727599" y="1439466"/>
                  <a:pt x="1756907" y="1417871"/>
                </a:cubicBezTo>
                <a:cubicBezTo>
                  <a:pt x="1793897" y="1390615"/>
                  <a:pt x="1839100" y="1376774"/>
                  <a:pt x="1880197" y="1356226"/>
                </a:cubicBezTo>
                <a:cubicBezTo>
                  <a:pt x="1893896" y="1339102"/>
                  <a:pt x="1905788" y="1320361"/>
                  <a:pt x="1921294" y="1304855"/>
                </a:cubicBezTo>
                <a:cubicBezTo>
                  <a:pt x="1933402" y="1292747"/>
                  <a:pt x="1953580" y="1288716"/>
                  <a:pt x="1962390" y="1274033"/>
                </a:cubicBezTo>
                <a:cubicBezTo>
                  <a:pt x="2054413" y="1120659"/>
                  <a:pt x="1925980" y="1259072"/>
                  <a:pt x="2013761" y="1171291"/>
                </a:cubicBezTo>
                <a:cubicBezTo>
                  <a:pt x="2017186" y="1157592"/>
                  <a:pt x="2020972" y="1143979"/>
                  <a:pt x="2024035" y="1130195"/>
                </a:cubicBezTo>
                <a:cubicBezTo>
                  <a:pt x="2082765" y="865906"/>
                  <a:pt x="2033222" y="688206"/>
                  <a:pt x="2024035" y="339084"/>
                </a:cubicBezTo>
                <a:cubicBezTo>
                  <a:pt x="2023338" y="312582"/>
                  <a:pt x="2005659" y="278671"/>
                  <a:pt x="1993213" y="256891"/>
                </a:cubicBezTo>
                <a:cubicBezTo>
                  <a:pt x="1987087" y="246170"/>
                  <a:pt x="1982306" y="233783"/>
                  <a:pt x="1972664" y="226069"/>
                </a:cubicBezTo>
                <a:cubicBezTo>
                  <a:pt x="1964207" y="219304"/>
                  <a:pt x="1951982" y="219598"/>
                  <a:pt x="1941842" y="215795"/>
                </a:cubicBezTo>
                <a:cubicBezTo>
                  <a:pt x="1924573" y="209319"/>
                  <a:pt x="1907967" y="201078"/>
                  <a:pt x="1890471" y="195246"/>
                </a:cubicBezTo>
                <a:cubicBezTo>
                  <a:pt x="1848015" y="181094"/>
                  <a:pt x="1778609" y="164712"/>
                  <a:pt x="1736359" y="154150"/>
                </a:cubicBezTo>
                <a:cubicBezTo>
                  <a:pt x="1726085" y="147300"/>
                  <a:pt x="1716820" y="138616"/>
                  <a:pt x="1705536" y="133601"/>
                </a:cubicBezTo>
                <a:cubicBezTo>
                  <a:pt x="1655245" y="111249"/>
                  <a:pt x="1648770" y="116571"/>
                  <a:pt x="1602795" y="102779"/>
                </a:cubicBezTo>
                <a:cubicBezTo>
                  <a:pt x="1382376" y="36654"/>
                  <a:pt x="1677041" y="118773"/>
                  <a:pt x="1489779" y="71956"/>
                </a:cubicBezTo>
                <a:cubicBezTo>
                  <a:pt x="1479272" y="69329"/>
                  <a:pt x="1469754" y="62513"/>
                  <a:pt x="1458956" y="61682"/>
                </a:cubicBezTo>
                <a:cubicBezTo>
                  <a:pt x="1380345" y="55635"/>
                  <a:pt x="1301419" y="54833"/>
                  <a:pt x="1222651" y="51408"/>
                </a:cubicBezTo>
                <a:cubicBezTo>
                  <a:pt x="1184979" y="37709"/>
                  <a:pt x="1148806" y="18826"/>
                  <a:pt x="1109635" y="10311"/>
                </a:cubicBezTo>
                <a:cubicBezTo>
                  <a:pt x="1010590" y="-11221"/>
                  <a:pt x="815648" y="7149"/>
                  <a:pt x="739765" y="10311"/>
                </a:cubicBezTo>
                <a:cubicBezTo>
                  <a:pt x="686141" y="46062"/>
                  <a:pt x="730350" y="22678"/>
                  <a:pt x="647298" y="41134"/>
                </a:cubicBezTo>
                <a:cubicBezTo>
                  <a:pt x="636726" y="43483"/>
                  <a:pt x="626889" y="48433"/>
                  <a:pt x="616476" y="51408"/>
                </a:cubicBezTo>
                <a:cubicBezTo>
                  <a:pt x="526162" y="77212"/>
                  <a:pt x="618465" y="47320"/>
                  <a:pt x="544556" y="71956"/>
                </a:cubicBezTo>
                <a:cubicBezTo>
                  <a:pt x="525444" y="91069"/>
                  <a:pt x="519108" y="100092"/>
                  <a:pt x="493186" y="113053"/>
                </a:cubicBezTo>
                <a:cubicBezTo>
                  <a:pt x="483499" y="117896"/>
                  <a:pt x="472637" y="119902"/>
                  <a:pt x="462363" y="123327"/>
                </a:cubicBezTo>
                <a:cubicBezTo>
                  <a:pt x="441815" y="143875"/>
                  <a:pt x="424897" y="168853"/>
                  <a:pt x="400718" y="184972"/>
                </a:cubicBezTo>
                <a:cubicBezTo>
                  <a:pt x="361836" y="210893"/>
                  <a:pt x="378627" y="196789"/>
                  <a:pt x="349347" y="226069"/>
                </a:cubicBezTo>
                <a:cubicBezTo>
                  <a:pt x="341431" y="265650"/>
                  <a:pt x="330692" y="281228"/>
                  <a:pt x="349347" y="318536"/>
                </a:cubicBezTo>
                <a:cubicBezTo>
                  <a:pt x="350879" y="321599"/>
                  <a:pt x="356197" y="318536"/>
                  <a:pt x="359622" y="3185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935002" y="2350134"/>
            <a:ext cx="557243" cy="701291"/>
          </a:xfrm>
          <a:custGeom>
            <a:avLst/>
            <a:gdLst>
              <a:gd name="connsiteX0" fmla="*/ 359596 w 557243"/>
              <a:gd name="connsiteY0" fmla="*/ 74567 h 701291"/>
              <a:gd name="connsiteX1" fmla="*/ 30823 w 557243"/>
              <a:gd name="connsiteY1" fmla="*/ 64293 h 701291"/>
              <a:gd name="connsiteX2" fmla="*/ 10274 w 557243"/>
              <a:gd name="connsiteY2" fmla="*/ 84841 h 701291"/>
              <a:gd name="connsiteX3" fmla="*/ 0 w 557243"/>
              <a:gd name="connsiteY3" fmla="*/ 136212 h 701291"/>
              <a:gd name="connsiteX4" fmla="*/ 10274 w 557243"/>
              <a:gd name="connsiteY4" fmla="*/ 362244 h 701291"/>
              <a:gd name="connsiteX5" fmla="*/ 61645 w 557243"/>
              <a:gd name="connsiteY5" fmla="*/ 434163 h 701291"/>
              <a:gd name="connsiteX6" fmla="*/ 82194 w 557243"/>
              <a:gd name="connsiteY6" fmla="*/ 454711 h 701291"/>
              <a:gd name="connsiteX7" fmla="*/ 154113 w 557243"/>
              <a:gd name="connsiteY7" fmla="*/ 516356 h 701291"/>
              <a:gd name="connsiteX8" fmla="*/ 174661 w 557243"/>
              <a:gd name="connsiteY8" fmla="*/ 578001 h 701291"/>
              <a:gd name="connsiteX9" fmla="*/ 226032 w 557243"/>
              <a:gd name="connsiteY9" fmla="*/ 670468 h 701291"/>
              <a:gd name="connsiteX10" fmla="*/ 287677 w 557243"/>
              <a:gd name="connsiteY10" fmla="*/ 701291 h 701291"/>
              <a:gd name="connsiteX11" fmla="*/ 472611 w 557243"/>
              <a:gd name="connsiteY11" fmla="*/ 691017 h 701291"/>
              <a:gd name="connsiteX12" fmla="*/ 493160 w 557243"/>
              <a:gd name="connsiteY12" fmla="*/ 660194 h 701291"/>
              <a:gd name="connsiteX13" fmla="*/ 523982 w 557243"/>
              <a:gd name="connsiteY13" fmla="*/ 639646 h 701291"/>
              <a:gd name="connsiteX14" fmla="*/ 554805 w 557243"/>
              <a:gd name="connsiteY14" fmla="*/ 536904 h 701291"/>
              <a:gd name="connsiteX15" fmla="*/ 523982 w 557243"/>
              <a:gd name="connsiteY15" fmla="*/ 259502 h 701291"/>
              <a:gd name="connsiteX16" fmla="*/ 441789 w 557243"/>
              <a:gd name="connsiteY16" fmla="*/ 167035 h 701291"/>
              <a:gd name="connsiteX17" fmla="*/ 421241 w 557243"/>
              <a:gd name="connsiteY17" fmla="*/ 146486 h 701291"/>
              <a:gd name="connsiteX18" fmla="*/ 400692 w 557243"/>
              <a:gd name="connsiteY18" fmla="*/ 125938 h 701291"/>
              <a:gd name="connsiteX19" fmla="*/ 390418 w 557243"/>
              <a:gd name="connsiteY19" fmla="*/ 95115 h 701291"/>
              <a:gd name="connsiteX20" fmla="*/ 380144 w 557243"/>
              <a:gd name="connsiteY20" fmla="*/ 2648 h 701291"/>
              <a:gd name="connsiteX21" fmla="*/ 349322 w 557243"/>
              <a:gd name="connsiteY21" fmla="*/ 33470 h 701291"/>
              <a:gd name="connsiteX22" fmla="*/ 431515 w 557243"/>
              <a:gd name="connsiteY22" fmla="*/ 43745 h 701291"/>
              <a:gd name="connsiteX23" fmla="*/ 462337 w 557243"/>
              <a:gd name="connsiteY23" fmla="*/ 33470 h 701291"/>
              <a:gd name="connsiteX24" fmla="*/ 431515 w 557243"/>
              <a:gd name="connsiteY24" fmla="*/ 33470 h 70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7243" h="701291">
                <a:moveTo>
                  <a:pt x="359596" y="74567"/>
                </a:moveTo>
                <a:cubicBezTo>
                  <a:pt x="216627" y="38826"/>
                  <a:pt x="250177" y="38983"/>
                  <a:pt x="30823" y="64293"/>
                </a:cubicBezTo>
                <a:cubicBezTo>
                  <a:pt x="21200" y="65403"/>
                  <a:pt x="17124" y="77992"/>
                  <a:pt x="10274" y="84841"/>
                </a:cubicBezTo>
                <a:cubicBezTo>
                  <a:pt x="6849" y="101965"/>
                  <a:pt x="0" y="118749"/>
                  <a:pt x="0" y="136212"/>
                </a:cubicBezTo>
                <a:cubicBezTo>
                  <a:pt x="0" y="211634"/>
                  <a:pt x="1945" y="287284"/>
                  <a:pt x="10274" y="362244"/>
                </a:cubicBezTo>
                <a:cubicBezTo>
                  <a:pt x="16606" y="419228"/>
                  <a:pt x="28068" y="407301"/>
                  <a:pt x="61645" y="434163"/>
                </a:cubicBezTo>
                <a:cubicBezTo>
                  <a:pt x="69209" y="440214"/>
                  <a:pt x="74839" y="448407"/>
                  <a:pt x="82194" y="454711"/>
                </a:cubicBezTo>
                <a:cubicBezTo>
                  <a:pt x="164703" y="525433"/>
                  <a:pt x="107644" y="469889"/>
                  <a:pt x="154113" y="516356"/>
                </a:cubicBezTo>
                <a:lnTo>
                  <a:pt x="174661" y="578001"/>
                </a:lnTo>
                <a:cubicBezTo>
                  <a:pt x="185368" y="610121"/>
                  <a:pt x="195750" y="650279"/>
                  <a:pt x="226032" y="670468"/>
                </a:cubicBezTo>
                <a:cubicBezTo>
                  <a:pt x="265865" y="697025"/>
                  <a:pt x="245140" y="687112"/>
                  <a:pt x="287677" y="701291"/>
                </a:cubicBezTo>
                <a:cubicBezTo>
                  <a:pt x="349322" y="697866"/>
                  <a:pt x="412070" y="703125"/>
                  <a:pt x="472611" y="691017"/>
                </a:cubicBezTo>
                <a:cubicBezTo>
                  <a:pt x="484719" y="688595"/>
                  <a:pt x="484428" y="668926"/>
                  <a:pt x="493160" y="660194"/>
                </a:cubicBezTo>
                <a:cubicBezTo>
                  <a:pt x="501891" y="651463"/>
                  <a:pt x="513708" y="646495"/>
                  <a:pt x="523982" y="639646"/>
                </a:cubicBezTo>
                <a:cubicBezTo>
                  <a:pt x="548996" y="564605"/>
                  <a:pt x="539278" y="599014"/>
                  <a:pt x="554805" y="536904"/>
                </a:cubicBezTo>
                <a:cubicBezTo>
                  <a:pt x="547245" y="363018"/>
                  <a:pt x="579135" y="356020"/>
                  <a:pt x="523982" y="259502"/>
                </a:cubicBezTo>
                <a:cubicBezTo>
                  <a:pt x="499535" y="216719"/>
                  <a:pt x="483409" y="208655"/>
                  <a:pt x="441789" y="167035"/>
                </a:cubicBezTo>
                <a:lnTo>
                  <a:pt x="421241" y="146486"/>
                </a:lnTo>
                <a:lnTo>
                  <a:pt x="400692" y="125938"/>
                </a:lnTo>
                <a:cubicBezTo>
                  <a:pt x="397267" y="115664"/>
                  <a:pt x="392198" y="105798"/>
                  <a:pt x="390418" y="95115"/>
                </a:cubicBezTo>
                <a:cubicBezTo>
                  <a:pt x="385320" y="64525"/>
                  <a:pt x="397346" y="28452"/>
                  <a:pt x="380144" y="2648"/>
                </a:cubicBezTo>
                <a:cubicBezTo>
                  <a:pt x="372085" y="-9441"/>
                  <a:pt x="359596" y="23196"/>
                  <a:pt x="349322" y="33470"/>
                </a:cubicBezTo>
                <a:cubicBezTo>
                  <a:pt x="383095" y="67244"/>
                  <a:pt x="363552" y="58848"/>
                  <a:pt x="431515" y="43745"/>
                </a:cubicBezTo>
                <a:cubicBezTo>
                  <a:pt x="442087" y="41396"/>
                  <a:pt x="462337" y="44300"/>
                  <a:pt x="462337" y="33470"/>
                </a:cubicBezTo>
                <a:cubicBezTo>
                  <a:pt x="462337" y="23196"/>
                  <a:pt x="441789" y="33470"/>
                  <a:pt x="431515" y="334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180695" y="2555814"/>
            <a:ext cx="227141" cy="362047"/>
          </a:xfrm>
          <a:custGeom>
            <a:avLst/>
            <a:gdLst>
              <a:gd name="connsiteX0" fmla="*/ 72806 w 227141"/>
              <a:gd name="connsiteY0" fmla="*/ 33274 h 362047"/>
              <a:gd name="connsiteX1" fmla="*/ 21435 w 227141"/>
              <a:gd name="connsiteY1" fmla="*/ 43548 h 362047"/>
              <a:gd name="connsiteX2" fmla="*/ 11161 w 227141"/>
              <a:gd name="connsiteY2" fmla="*/ 207934 h 362047"/>
              <a:gd name="connsiteX3" fmla="*/ 52258 w 227141"/>
              <a:gd name="connsiteY3" fmla="*/ 290128 h 362047"/>
              <a:gd name="connsiteX4" fmla="*/ 103629 w 227141"/>
              <a:gd name="connsiteY4" fmla="*/ 351773 h 362047"/>
              <a:gd name="connsiteX5" fmla="*/ 134451 w 227141"/>
              <a:gd name="connsiteY5" fmla="*/ 362047 h 362047"/>
              <a:gd name="connsiteX6" fmla="*/ 216644 w 227141"/>
              <a:gd name="connsiteY6" fmla="*/ 351773 h 362047"/>
              <a:gd name="connsiteX7" fmla="*/ 226918 w 227141"/>
              <a:gd name="connsiteY7" fmla="*/ 320950 h 362047"/>
              <a:gd name="connsiteX8" fmla="*/ 216644 w 227141"/>
              <a:gd name="connsiteY8" fmla="*/ 94919 h 362047"/>
              <a:gd name="connsiteX9" fmla="*/ 185822 w 227141"/>
              <a:gd name="connsiteY9" fmla="*/ 84644 h 362047"/>
              <a:gd name="connsiteX10" fmla="*/ 124177 w 227141"/>
              <a:gd name="connsiteY10" fmla="*/ 53822 h 362047"/>
              <a:gd name="connsiteX11" fmla="*/ 206370 w 227141"/>
              <a:gd name="connsiteY11" fmla="*/ 33274 h 362047"/>
              <a:gd name="connsiteX12" fmla="*/ 113903 w 227141"/>
              <a:gd name="connsiteY12" fmla="*/ 12725 h 362047"/>
              <a:gd name="connsiteX13" fmla="*/ 144725 w 227141"/>
              <a:gd name="connsiteY13" fmla="*/ 43548 h 36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7141" h="362047">
                <a:moveTo>
                  <a:pt x="72806" y="33274"/>
                </a:moveTo>
                <a:cubicBezTo>
                  <a:pt x="55682" y="36699"/>
                  <a:pt x="34694" y="32183"/>
                  <a:pt x="21435" y="43548"/>
                </a:cubicBezTo>
                <a:cubicBezTo>
                  <a:pt x="-17113" y="76589"/>
                  <a:pt x="7323" y="186183"/>
                  <a:pt x="11161" y="207934"/>
                </a:cubicBezTo>
                <a:cubicBezTo>
                  <a:pt x="25056" y="286671"/>
                  <a:pt x="20739" y="250729"/>
                  <a:pt x="52258" y="290128"/>
                </a:cubicBezTo>
                <a:cubicBezTo>
                  <a:pt x="73919" y="317204"/>
                  <a:pt x="72249" y="330853"/>
                  <a:pt x="103629" y="351773"/>
                </a:cubicBezTo>
                <a:cubicBezTo>
                  <a:pt x="112640" y="357780"/>
                  <a:pt x="124177" y="358622"/>
                  <a:pt x="134451" y="362047"/>
                </a:cubicBezTo>
                <a:cubicBezTo>
                  <a:pt x="161849" y="358622"/>
                  <a:pt x="191413" y="362987"/>
                  <a:pt x="216644" y="351773"/>
                </a:cubicBezTo>
                <a:cubicBezTo>
                  <a:pt x="226541" y="347374"/>
                  <a:pt x="226918" y="331780"/>
                  <a:pt x="226918" y="320950"/>
                </a:cubicBezTo>
                <a:cubicBezTo>
                  <a:pt x="226918" y="245529"/>
                  <a:pt x="229567" y="169225"/>
                  <a:pt x="216644" y="94919"/>
                </a:cubicBezTo>
                <a:cubicBezTo>
                  <a:pt x="214788" y="84249"/>
                  <a:pt x="195508" y="89487"/>
                  <a:pt x="185822" y="84644"/>
                </a:cubicBezTo>
                <a:cubicBezTo>
                  <a:pt x="106163" y="44814"/>
                  <a:pt x="201641" y="79643"/>
                  <a:pt x="124177" y="53822"/>
                </a:cubicBezTo>
                <a:cubicBezTo>
                  <a:pt x="151575" y="46973"/>
                  <a:pt x="233768" y="40124"/>
                  <a:pt x="206370" y="33274"/>
                </a:cubicBezTo>
                <a:cubicBezTo>
                  <a:pt x="72573" y="-176"/>
                  <a:pt x="42892" y="-10944"/>
                  <a:pt x="113903" y="12725"/>
                </a:cubicBezTo>
                <a:lnTo>
                  <a:pt x="144725" y="4354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572000" y="2188396"/>
            <a:ext cx="811658" cy="883577"/>
          </a:xfrm>
          <a:custGeom>
            <a:avLst/>
            <a:gdLst>
              <a:gd name="connsiteX0" fmla="*/ 349321 w 811658"/>
              <a:gd name="connsiteY0" fmla="*/ 30822 h 883577"/>
              <a:gd name="connsiteX1" fmla="*/ 123290 w 811658"/>
              <a:gd name="connsiteY1" fmla="*/ 71919 h 883577"/>
              <a:gd name="connsiteX2" fmla="*/ 61645 w 811658"/>
              <a:gd name="connsiteY2" fmla="*/ 133564 h 883577"/>
              <a:gd name="connsiteX3" fmla="*/ 20548 w 811658"/>
              <a:gd name="connsiteY3" fmla="*/ 226031 h 883577"/>
              <a:gd name="connsiteX4" fmla="*/ 10274 w 811658"/>
              <a:gd name="connsiteY4" fmla="*/ 267128 h 883577"/>
              <a:gd name="connsiteX5" fmla="*/ 0 w 811658"/>
              <a:gd name="connsiteY5" fmla="*/ 297950 h 883577"/>
              <a:gd name="connsiteX6" fmla="*/ 20548 w 811658"/>
              <a:gd name="connsiteY6" fmla="*/ 462337 h 883577"/>
              <a:gd name="connsiteX7" fmla="*/ 61645 w 811658"/>
              <a:gd name="connsiteY7" fmla="*/ 472611 h 883577"/>
              <a:gd name="connsiteX8" fmla="*/ 133564 w 811658"/>
              <a:gd name="connsiteY8" fmla="*/ 554804 h 883577"/>
              <a:gd name="connsiteX9" fmla="*/ 184935 w 811658"/>
              <a:gd name="connsiteY9" fmla="*/ 626723 h 883577"/>
              <a:gd name="connsiteX10" fmla="*/ 195209 w 811658"/>
              <a:gd name="connsiteY10" fmla="*/ 657546 h 883577"/>
              <a:gd name="connsiteX11" fmla="*/ 226031 w 811658"/>
              <a:gd name="connsiteY11" fmla="*/ 760287 h 883577"/>
              <a:gd name="connsiteX12" fmla="*/ 267128 w 811658"/>
              <a:gd name="connsiteY12" fmla="*/ 832206 h 883577"/>
              <a:gd name="connsiteX13" fmla="*/ 328773 w 811658"/>
              <a:gd name="connsiteY13" fmla="*/ 852755 h 883577"/>
              <a:gd name="connsiteX14" fmla="*/ 575353 w 811658"/>
              <a:gd name="connsiteY14" fmla="*/ 883577 h 883577"/>
              <a:gd name="connsiteX15" fmla="*/ 667820 w 811658"/>
              <a:gd name="connsiteY15" fmla="*/ 873303 h 883577"/>
              <a:gd name="connsiteX16" fmla="*/ 698643 w 811658"/>
              <a:gd name="connsiteY16" fmla="*/ 852755 h 883577"/>
              <a:gd name="connsiteX17" fmla="*/ 739739 w 811658"/>
              <a:gd name="connsiteY17" fmla="*/ 801384 h 883577"/>
              <a:gd name="connsiteX18" fmla="*/ 770562 w 811658"/>
              <a:gd name="connsiteY18" fmla="*/ 729465 h 883577"/>
              <a:gd name="connsiteX19" fmla="*/ 780836 w 811658"/>
              <a:gd name="connsiteY19" fmla="*/ 688368 h 883577"/>
              <a:gd name="connsiteX20" fmla="*/ 801384 w 811658"/>
              <a:gd name="connsiteY20" fmla="*/ 647271 h 883577"/>
              <a:gd name="connsiteX21" fmla="*/ 811658 w 811658"/>
              <a:gd name="connsiteY21" fmla="*/ 616449 h 883577"/>
              <a:gd name="connsiteX22" fmla="*/ 801384 w 811658"/>
              <a:gd name="connsiteY22" fmla="*/ 349321 h 883577"/>
              <a:gd name="connsiteX23" fmla="*/ 791110 w 811658"/>
              <a:gd name="connsiteY23" fmla="*/ 318498 h 883577"/>
              <a:gd name="connsiteX24" fmla="*/ 750013 w 811658"/>
              <a:gd name="connsiteY24" fmla="*/ 267128 h 883577"/>
              <a:gd name="connsiteX25" fmla="*/ 739739 w 811658"/>
              <a:gd name="connsiteY25" fmla="*/ 236305 h 883577"/>
              <a:gd name="connsiteX26" fmla="*/ 657546 w 811658"/>
              <a:gd name="connsiteY26" fmla="*/ 164386 h 883577"/>
              <a:gd name="connsiteX27" fmla="*/ 636998 w 811658"/>
              <a:gd name="connsiteY27" fmla="*/ 123289 h 883577"/>
              <a:gd name="connsiteX28" fmla="*/ 544530 w 811658"/>
              <a:gd name="connsiteY28" fmla="*/ 92467 h 883577"/>
              <a:gd name="connsiteX29" fmla="*/ 421240 w 811658"/>
              <a:gd name="connsiteY29" fmla="*/ 71919 h 883577"/>
              <a:gd name="connsiteX30" fmla="*/ 390418 w 811658"/>
              <a:gd name="connsiteY30" fmla="*/ 41096 h 883577"/>
              <a:gd name="connsiteX31" fmla="*/ 380144 w 811658"/>
              <a:gd name="connsiteY31" fmla="*/ 10274 h 883577"/>
              <a:gd name="connsiteX32" fmla="*/ 349321 w 811658"/>
              <a:gd name="connsiteY32" fmla="*/ 0 h 883577"/>
              <a:gd name="connsiteX33" fmla="*/ 400692 w 811658"/>
              <a:gd name="connsiteY33" fmla="*/ 41096 h 8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658" h="883577">
                <a:moveTo>
                  <a:pt x="349321" y="30822"/>
                </a:moveTo>
                <a:cubicBezTo>
                  <a:pt x="291311" y="39109"/>
                  <a:pt x="158865" y="56673"/>
                  <a:pt x="123290" y="71919"/>
                </a:cubicBezTo>
                <a:cubicBezTo>
                  <a:pt x="96580" y="83366"/>
                  <a:pt x="74641" y="107572"/>
                  <a:pt x="61645" y="133564"/>
                </a:cubicBezTo>
                <a:cubicBezTo>
                  <a:pt x="43745" y="169365"/>
                  <a:pt x="33665" y="186680"/>
                  <a:pt x="20548" y="226031"/>
                </a:cubicBezTo>
                <a:cubicBezTo>
                  <a:pt x="16083" y="239427"/>
                  <a:pt x="14153" y="253551"/>
                  <a:pt x="10274" y="267128"/>
                </a:cubicBezTo>
                <a:cubicBezTo>
                  <a:pt x="7299" y="277541"/>
                  <a:pt x="3425" y="287676"/>
                  <a:pt x="0" y="297950"/>
                </a:cubicBezTo>
                <a:cubicBezTo>
                  <a:pt x="6849" y="352746"/>
                  <a:pt x="2169" y="410263"/>
                  <a:pt x="20548" y="462337"/>
                </a:cubicBezTo>
                <a:cubicBezTo>
                  <a:pt x="25248" y="475653"/>
                  <a:pt x="49896" y="464778"/>
                  <a:pt x="61645" y="472611"/>
                </a:cubicBezTo>
                <a:cubicBezTo>
                  <a:pt x="103516" y="500525"/>
                  <a:pt x="108879" y="520245"/>
                  <a:pt x="133564" y="554804"/>
                </a:cubicBezTo>
                <a:cubicBezTo>
                  <a:pt x="197283" y="644010"/>
                  <a:pt x="136510" y="554085"/>
                  <a:pt x="184935" y="626723"/>
                </a:cubicBezTo>
                <a:cubicBezTo>
                  <a:pt x="188360" y="636997"/>
                  <a:pt x="192024" y="647195"/>
                  <a:pt x="195209" y="657546"/>
                </a:cubicBezTo>
                <a:cubicBezTo>
                  <a:pt x="205724" y="691720"/>
                  <a:pt x="214005" y="726615"/>
                  <a:pt x="226031" y="760287"/>
                </a:cubicBezTo>
                <a:cubicBezTo>
                  <a:pt x="228019" y="765854"/>
                  <a:pt x="257500" y="826188"/>
                  <a:pt x="267128" y="832206"/>
                </a:cubicBezTo>
                <a:cubicBezTo>
                  <a:pt x="285496" y="843686"/>
                  <a:pt x="307760" y="847502"/>
                  <a:pt x="328773" y="852755"/>
                </a:cubicBezTo>
                <a:cubicBezTo>
                  <a:pt x="436651" y="879724"/>
                  <a:pt x="355819" y="861624"/>
                  <a:pt x="575353" y="883577"/>
                </a:cubicBezTo>
                <a:cubicBezTo>
                  <a:pt x="606175" y="880152"/>
                  <a:pt x="637734" y="880824"/>
                  <a:pt x="667820" y="873303"/>
                </a:cubicBezTo>
                <a:cubicBezTo>
                  <a:pt x="679799" y="870308"/>
                  <a:pt x="689001" y="860469"/>
                  <a:pt x="698643" y="852755"/>
                </a:cubicBezTo>
                <a:cubicBezTo>
                  <a:pt x="716405" y="838545"/>
                  <a:pt x="728498" y="821055"/>
                  <a:pt x="739739" y="801384"/>
                </a:cubicBezTo>
                <a:cubicBezTo>
                  <a:pt x="755396" y="773985"/>
                  <a:pt x="762329" y="758282"/>
                  <a:pt x="770562" y="729465"/>
                </a:cubicBezTo>
                <a:cubicBezTo>
                  <a:pt x="774441" y="715888"/>
                  <a:pt x="775878" y="701590"/>
                  <a:pt x="780836" y="688368"/>
                </a:cubicBezTo>
                <a:cubicBezTo>
                  <a:pt x="786214" y="674027"/>
                  <a:pt x="795351" y="661349"/>
                  <a:pt x="801384" y="647271"/>
                </a:cubicBezTo>
                <a:cubicBezTo>
                  <a:pt x="805650" y="637317"/>
                  <a:pt x="808233" y="626723"/>
                  <a:pt x="811658" y="616449"/>
                </a:cubicBezTo>
                <a:cubicBezTo>
                  <a:pt x="808233" y="527406"/>
                  <a:pt x="807515" y="438218"/>
                  <a:pt x="801384" y="349321"/>
                </a:cubicBezTo>
                <a:cubicBezTo>
                  <a:pt x="800639" y="338517"/>
                  <a:pt x="795953" y="328185"/>
                  <a:pt x="791110" y="318498"/>
                </a:cubicBezTo>
                <a:cubicBezTo>
                  <a:pt x="778149" y="292576"/>
                  <a:pt x="769126" y="286240"/>
                  <a:pt x="750013" y="267128"/>
                </a:cubicBezTo>
                <a:cubicBezTo>
                  <a:pt x="746588" y="256854"/>
                  <a:pt x="746237" y="244969"/>
                  <a:pt x="739739" y="236305"/>
                </a:cubicBezTo>
                <a:cubicBezTo>
                  <a:pt x="709687" y="196235"/>
                  <a:pt x="693196" y="188152"/>
                  <a:pt x="657546" y="164386"/>
                </a:cubicBezTo>
                <a:cubicBezTo>
                  <a:pt x="650697" y="150687"/>
                  <a:pt x="647828" y="134119"/>
                  <a:pt x="636998" y="123289"/>
                </a:cubicBezTo>
                <a:cubicBezTo>
                  <a:pt x="616641" y="102932"/>
                  <a:pt x="569463" y="96622"/>
                  <a:pt x="544530" y="92467"/>
                </a:cubicBezTo>
                <a:cubicBezTo>
                  <a:pt x="391605" y="66980"/>
                  <a:pt x="542306" y="96132"/>
                  <a:pt x="421240" y="71919"/>
                </a:cubicBezTo>
                <a:cubicBezTo>
                  <a:pt x="410966" y="61645"/>
                  <a:pt x="398478" y="53186"/>
                  <a:pt x="390418" y="41096"/>
                </a:cubicBezTo>
                <a:cubicBezTo>
                  <a:pt x="384411" y="32085"/>
                  <a:pt x="387802" y="17932"/>
                  <a:pt x="380144" y="10274"/>
                </a:cubicBezTo>
                <a:cubicBezTo>
                  <a:pt x="372486" y="2616"/>
                  <a:pt x="359595" y="3425"/>
                  <a:pt x="349321" y="0"/>
                </a:cubicBezTo>
                <a:cubicBezTo>
                  <a:pt x="394293" y="33728"/>
                  <a:pt x="378310" y="18714"/>
                  <a:pt x="400692" y="410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87602" y="2465794"/>
            <a:ext cx="341944" cy="482889"/>
          </a:xfrm>
          <a:custGeom>
            <a:avLst/>
            <a:gdLst>
              <a:gd name="connsiteX0" fmla="*/ 2897 w 341944"/>
              <a:gd name="connsiteY0" fmla="*/ 4 h 482889"/>
              <a:gd name="connsiteX1" fmla="*/ 13171 w 341944"/>
              <a:gd name="connsiteY1" fmla="*/ 51375 h 482889"/>
              <a:gd name="connsiteX2" fmla="*/ 2897 w 341944"/>
              <a:gd name="connsiteY2" fmla="*/ 82197 h 482889"/>
              <a:gd name="connsiteX3" fmla="*/ 13171 w 341944"/>
              <a:gd name="connsiteY3" fmla="*/ 195213 h 482889"/>
              <a:gd name="connsiteX4" fmla="*/ 85090 w 341944"/>
              <a:gd name="connsiteY4" fmla="*/ 236309 h 482889"/>
              <a:gd name="connsiteX5" fmla="*/ 105638 w 341944"/>
              <a:gd name="connsiteY5" fmla="*/ 287680 h 482889"/>
              <a:gd name="connsiteX6" fmla="*/ 146735 w 341944"/>
              <a:gd name="connsiteY6" fmla="*/ 308228 h 482889"/>
              <a:gd name="connsiteX7" fmla="*/ 167283 w 341944"/>
              <a:gd name="connsiteY7" fmla="*/ 339051 h 482889"/>
              <a:gd name="connsiteX8" fmla="*/ 177558 w 341944"/>
              <a:gd name="connsiteY8" fmla="*/ 390422 h 482889"/>
              <a:gd name="connsiteX9" fmla="*/ 239202 w 341944"/>
              <a:gd name="connsiteY9" fmla="*/ 452067 h 482889"/>
              <a:gd name="connsiteX10" fmla="*/ 300847 w 341944"/>
              <a:gd name="connsiteY10" fmla="*/ 482889 h 482889"/>
              <a:gd name="connsiteX11" fmla="*/ 321396 w 341944"/>
              <a:gd name="connsiteY11" fmla="*/ 462341 h 482889"/>
              <a:gd name="connsiteX12" fmla="*/ 331670 w 341944"/>
              <a:gd name="connsiteY12" fmla="*/ 369873 h 482889"/>
              <a:gd name="connsiteX13" fmla="*/ 341944 w 341944"/>
              <a:gd name="connsiteY13" fmla="*/ 339051 h 482889"/>
              <a:gd name="connsiteX14" fmla="*/ 321396 w 341944"/>
              <a:gd name="connsiteY14" fmla="*/ 174664 h 482889"/>
              <a:gd name="connsiteX15" fmla="*/ 311122 w 341944"/>
              <a:gd name="connsiteY15" fmla="*/ 143842 h 482889"/>
              <a:gd name="connsiteX16" fmla="*/ 249477 w 341944"/>
              <a:gd name="connsiteY16" fmla="*/ 102745 h 482889"/>
              <a:gd name="connsiteX17" fmla="*/ 218654 w 341944"/>
              <a:gd name="connsiteY17" fmla="*/ 82197 h 482889"/>
              <a:gd name="connsiteX18" fmla="*/ 187832 w 341944"/>
              <a:gd name="connsiteY18" fmla="*/ 51375 h 482889"/>
              <a:gd name="connsiteX19" fmla="*/ 126187 w 341944"/>
              <a:gd name="connsiteY19" fmla="*/ 30826 h 482889"/>
              <a:gd name="connsiteX20" fmla="*/ 74816 w 341944"/>
              <a:gd name="connsiteY20" fmla="*/ 4 h 482889"/>
              <a:gd name="connsiteX21" fmla="*/ 2897 w 341944"/>
              <a:gd name="connsiteY21" fmla="*/ 10278 h 482889"/>
              <a:gd name="connsiteX22" fmla="*/ 54268 w 341944"/>
              <a:gd name="connsiteY22" fmla="*/ 10278 h 48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1944" h="482889">
                <a:moveTo>
                  <a:pt x="2897" y="4"/>
                </a:moveTo>
                <a:cubicBezTo>
                  <a:pt x="6322" y="17128"/>
                  <a:pt x="13171" y="33912"/>
                  <a:pt x="13171" y="51375"/>
                </a:cubicBezTo>
                <a:cubicBezTo>
                  <a:pt x="13171" y="62205"/>
                  <a:pt x="2897" y="71367"/>
                  <a:pt x="2897" y="82197"/>
                </a:cubicBezTo>
                <a:cubicBezTo>
                  <a:pt x="2897" y="120024"/>
                  <a:pt x="2046" y="159058"/>
                  <a:pt x="13171" y="195213"/>
                </a:cubicBezTo>
                <a:cubicBezTo>
                  <a:pt x="15811" y="203793"/>
                  <a:pt x="83711" y="235620"/>
                  <a:pt x="85090" y="236309"/>
                </a:cubicBezTo>
                <a:cubicBezTo>
                  <a:pt x="91939" y="253433"/>
                  <a:pt x="93636" y="273677"/>
                  <a:pt x="105638" y="287680"/>
                </a:cubicBezTo>
                <a:cubicBezTo>
                  <a:pt x="115605" y="299309"/>
                  <a:pt x="134969" y="298423"/>
                  <a:pt x="146735" y="308228"/>
                </a:cubicBezTo>
                <a:cubicBezTo>
                  <a:pt x="156221" y="316133"/>
                  <a:pt x="160434" y="328777"/>
                  <a:pt x="167283" y="339051"/>
                </a:cubicBezTo>
                <a:cubicBezTo>
                  <a:pt x="170708" y="356175"/>
                  <a:pt x="168183" y="375689"/>
                  <a:pt x="177558" y="390422"/>
                </a:cubicBezTo>
                <a:cubicBezTo>
                  <a:pt x="193159" y="414938"/>
                  <a:pt x="218654" y="431519"/>
                  <a:pt x="239202" y="452067"/>
                </a:cubicBezTo>
                <a:cubicBezTo>
                  <a:pt x="269734" y="482599"/>
                  <a:pt x="250356" y="470266"/>
                  <a:pt x="300847" y="482889"/>
                </a:cubicBezTo>
                <a:cubicBezTo>
                  <a:pt x="307697" y="476040"/>
                  <a:pt x="318847" y="471686"/>
                  <a:pt x="321396" y="462341"/>
                </a:cubicBezTo>
                <a:cubicBezTo>
                  <a:pt x="329556" y="432421"/>
                  <a:pt x="326572" y="400463"/>
                  <a:pt x="331670" y="369873"/>
                </a:cubicBezTo>
                <a:cubicBezTo>
                  <a:pt x="333450" y="359191"/>
                  <a:pt x="338519" y="349325"/>
                  <a:pt x="341944" y="339051"/>
                </a:cubicBezTo>
                <a:cubicBezTo>
                  <a:pt x="335095" y="284255"/>
                  <a:pt x="330008" y="229210"/>
                  <a:pt x="321396" y="174664"/>
                </a:cubicBezTo>
                <a:cubicBezTo>
                  <a:pt x="319707" y="163967"/>
                  <a:pt x="318780" y="151500"/>
                  <a:pt x="311122" y="143842"/>
                </a:cubicBezTo>
                <a:cubicBezTo>
                  <a:pt x="293659" y="126379"/>
                  <a:pt x="270025" y="116444"/>
                  <a:pt x="249477" y="102745"/>
                </a:cubicBezTo>
                <a:cubicBezTo>
                  <a:pt x="239203" y="95896"/>
                  <a:pt x="227385" y="90928"/>
                  <a:pt x="218654" y="82197"/>
                </a:cubicBezTo>
                <a:cubicBezTo>
                  <a:pt x="208380" y="71923"/>
                  <a:pt x="200533" y="58431"/>
                  <a:pt x="187832" y="51375"/>
                </a:cubicBezTo>
                <a:cubicBezTo>
                  <a:pt x="168898" y="40856"/>
                  <a:pt x="126187" y="30826"/>
                  <a:pt x="126187" y="30826"/>
                </a:cubicBezTo>
                <a:cubicBezTo>
                  <a:pt x="109910" y="14550"/>
                  <a:pt x="101490" y="4"/>
                  <a:pt x="74816" y="4"/>
                </a:cubicBezTo>
                <a:cubicBezTo>
                  <a:pt x="50600" y="4"/>
                  <a:pt x="24557" y="-552"/>
                  <a:pt x="2897" y="10278"/>
                </a:cubicBezTo>
                <a:cubicBezTo>
                  <a:pt x="-12419" y="17936"/>
                  <a:pt x="37144" y="10278"/>
                  <a:pt x="54268" y="102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845942" y="3976057"/>
            <a:ext cx="3482939" cy="1586002"/>
          </a:xfrm>
          <a:custGeom>
            <a:avLst/>
            <a:gdLst>
              <a:gd name="connsiteX0" fmla="*/ 1551397 w 3482939"/>
              <a:gd name="connsiteY0" fmla="*/ 82235 h 1586002"/>
              <a:gd name="connsiteX1" fmla="*/ 1325366 w 3482939"/>
              <a:gd name="connsiteY1" fmla="*/ 61687 h 1586002"/>
              <a:gd name="connsiteX2" fmla="*/ 698642 w 3482939"/>
              <a:gd name="connsiteY2" fmla="*/ 92509 h 1586002"/>
              <a:gd name="connsiteX3" fmla="*/ 616449 w 3482939"/>
              <a:gd name="connsiteY3" fmla="*/ 123332 h 1586002"/>
              <a:gd name="connsiteX4" fmla="*/ 421240 w 3482939"/>
              <a:gd name="connsiteY4" fmla="*/ 154154 h 1586002"/>
              <a:gd name="connsiteX5" fmla="*/ 318498 w 3482939"/>
              <a:gd name="connsiteY5" fmla="*/ 236347 h 1586002"/>
              <a:gd name="connsiteX6" fmla="*/ 267128 w 3482939"/>
              <a:gd name="connsiteY6" fmla="*/ 256896 h 1586002"/>
              <a:gd name="connsiteX7" fmla="*/ 226031 w 3482939"/>
              <a:gd name="connsiteY7" fmla="*/ 308267 h 1586002"/>
              <a:gd name="connsiteX8" fmla="*/ 215757 w 3482939"/>
              <a:gd name="connsiteY8" fmla="*/ 339089 h 1586002"/>
              <a:gd name="connsiteX9" fmla="*/ 184934 w 3482939"/>
              <a:gd name="connsiteY9" fmla="*/ 359637 h 1586002"/>
              <a:gd name="connsiteX10" fmla="*/ 143838 w 3482939"/>
              <a:gd name="connsiteY10" fmla="*/ 400734 h 1586002"/>
              <a:gd name="connsiteX11" fmla="*/ 123289 w 3482939"/>
              <a:gd name="connsiteY11" fmla="*/ 431556 h 1586002"/>
              <a:gd name="connsiteX12" fmla="*/ 92467 w 3482939"/>
              <a:gd name="connsiteY12" fmla="*/ 452105 h 1586002"/>
              <a:gd name="connsiteX13" fmla="*/ 41096 w 3482939"/>
              <a:gd name="connsiteY13" fmla="*/ 544572 h 1586002"/>
              <a:gd name="connsiteX14" fmla="*/ 30822 w 3482939"/>
              <a:gd name="connsiteY14" fmla="*/ 606217 h 1586002"/>
              <a:gd name="connsiteX15" fmla="*/ 20548 w 3482939"/>
              <a:gd name="connsiteY15" fmla="*/ 637040 h 1586002"/>
              <a:gd name="connsiteX16" fmla="*/ 0 w 3482939"/>
              <a:gd name="connsiteY16" fmla="*/ 708959 h 1586002"/>
              <a:gd name="connsiteX17" fmla="*/ 10274 w 3482939"/>
              <a:gd name="connsiteY17" fmla="*/ 904168 h 1586002"/>
              <a:gd name="connsiteX18" fmla="*/ 20548 w 3482939"/>
              <a:gd name="connsiteY18" fmla="*/ 945264 h 1586002"/>
              <a:gd name="connsiteX19" fmla="*/ 71919 w 3482939"/>
              <a:gd name="connsiteY19" fmla="*/ 1058280 h 1586002"/>
              <a:gd name="connsiteX20" fmla="*/ 82193 w 3482939"/>
              <a:gd name="connsiteY20" fmla="*/ 1109651 h 1586002"/>
              <a:gd name="connsiteX21" fmla="*/ 184934 w 3482939"/>
              <a:gd name="connsiteY21" fmla="*/ 1263763 h 1586002"/>
              <a:gd name="connsiteX22" fmla="*/ 318498 w 3482939"/>
              <a:gd name="connsiteY22" fmla="*/ 1366505 h 1586002"/>
              <a:gd name="connsiteX23" fmla="*/ 349321 w 3482939"/>
              <a:gd name="connsiteY23" fmla="*/ 1397327 h 1586002"/>
              <a:gd name="connsiteX24" fmla="*/ 441788 w 3482939"/>
              <a:gd name="connsiteY24" fmla="*/ 1438424 h 1586002"/>
              <a:gd name="connsiteX25" fmla="*/ 523982 w 3482939"/>
              <a:gd name="connsiteY25" fmla="*/ 1469246 h 1586002"/>
              <a:gd name="connsiteX26" fmla="*/ 554804 w 3482939"/>
              <a:gd name="connsiteY26" fmla="*/ 1479521 h 1586002"/>
              <a:gd name="connsiteX27" fmla="*/ 832206 w 3482939"/>
              <a:gd name="connsiteY27" fmla="*/ 1489795 h 1586002"/>
              <a:gd name="connsiteX28" fmla="*/ 1047964 w 3482939"/>
              <a:gd name="connsiteY28" fmla="*/ 1541165 h 1586002"/>
              <a:gd name="connsiteX29" fmla="*/ 1171254 w 3482939"/>
              <a:gd name="connsiteY29" fmla="*/ 1551440 h 1586002"/>
              <a:gd name="connsiteX30" fmla="*/ 1335640 w 3482939"/>
              <a:gd name="connsiteY30" fmla="*/ 1582262 h 1586002"/>
              <a:gd name="connsiteX31" fmla="*/ 1900719 w 3482939"/>
              <a:gd name="connsiteY31" fmla="*/ 1571988 h 1586002"/>
              <a:gd name="connsiteX32" fmla="*/ 2137024 w 3482939"/>
              <a:gd name="connsiteY32" fmla="*/ 1469246 h 1586002"/>
              <a:gd name="connsiteX33" fmla="*/ 2260314 w 3482939"/>
              <a:gd name="connsiteY33" fmla="*/ 1438424 h 1586002"/>
              <a:gd name="connsiteX34" fmla="*/ 2332233 w 3482939"/>
              <a:gd name="connsiteY34" fmla="*/ 1387053 h 1586002"/>
              <a:gd name="connsiteX35" fmla="*/ 2363056 w 3482939"/>
              <a:gd name="connsiteY35" fmla="*/ 1376779 h 1586002"/>
              <a:gd name="connsiteX36" fmla="*/ 2486346 w 3482939"/>
              <a:gd name="connsiteY36" fmla="*/ 1325408 h 1586002"/>
              <a:gd name="connsiteX37" fmla="*/ 2517168 w 3482939"/>
              <a:gd name="connsiteY37" fmla="*/ 1284312 h 1586002"/>
              <a:gd name="connsiteX38" fmla="*/ 2589087 w 3482939"/>
              <a:gd name="connsiteY38" fmla="*/ 1253489 h 1586002"/>
              <a:gd name="connsiteX39" fmla="*/ 2743200 w 3482939"/>
              <a:gd name="connsiteY39" fmla="*/ 1212392 h 1586002"/>
              <a:gd name="connsiteX40" fmla="*/ 2856215 w 3482939"/>
              <a:gd name="connsiteY40" fmla="*/ 1222667 h 1586002"/>
              <a:gd name="connsiteX41" fmla="*/ 2907586 w 3482939"/>
              <a:gd name="connsiteY41" fmla="*/ 1284312 h 1586002"/>
              <a:gd name="connsiteX42" fmla="*/ 2958957 w 3482939"/>
              <a:gd name="connsiteY42" fmla="*/ 1325408 h 1586002"/>
              <a:gd name="connsiteX43" fmla="*/ 3174714 w 3482939"/>
              <a:gd name="connsiteY43" fmla="*/ 1274037 h 1586002"/>
              <a:gd name="connsiteX44" fmla="*/ 3205537 w 3482939"/>
              <a:gd name="connsiteY44" fmla="*/ 1253489 h 1586002"/>
              <a:gd name="connsiteX45" fmla="*/ 3308278 w 3482939"/>
              <a:gd name="connsiteY45" fmla="*/ 1140473 h 1586002"/>
              <a:gd name="connsiteX46" fmla="*/ 3349375 w 3482939"/>
              <a:gd name="connsiteY46" fmla="*/ 1109651 h 1586002"/>
              <a:gd name="connsiteX47" fmla="*/ 3441842 w 3482939"/>
              <a:gd name="connsiteY47" fmla="*/ 1017183 h 1586002"/>
              <a:gd name="connsiteX48" fmla="*/ 3482939 w 3482939"/>
              <a:gd name="connsiteY48" fmla="*/ 934990 h 1586002"/>
              <a:gd name="connsiteX49" fmla="*/ 3472665 w 3482939"/>
              <a:gd name="connsiteY49" fmla="*/ 647314 h 1586002"/>
              <a:gd name="connsiteX50" fmla="*/ 3462391 w 3482939"/>
              <a:gd name="connsiteY50" fmla="*/ 595943 h 1586002"/>
              <a:gd name="connsiteX51" fmla="*/ 3369923 w 3482939"/>
              <a:gd name="connsiteY51" fmla="*/ 544572 h 1586002"/>
              <a:gd name="connsiteX52" fmla="*/ 3236359 w 3482939"/>
              <a:gd name="connsiteY52" fmla="*/ 462379 h 1586002"/>
              <a:gd name="connsiteX53" fmla="*/ 3184988 w 3482939"/>
              <a:gd name="connsiteY53" fmla="*/ 452105 h 1586002"/>
              <a:gd name="connsiteX54" fmla="*/ 3154166 w 3482939"/>
              <a:gd name="connsiteY54" fmla="*/ 400734 h 1586002"/>
              <a:gd name="connsiteX55" fmla="*/ 3010328 w 3482939"/>
              <a:gd name="connsiteY55" fmla="*/ 328815 h 1586002"/>
              <a:gd name="connsiteX56" fmla="*/ 2887038 w 3482939"/>
              <a:gd name="connsiteY56" fmla="*/ 226073 h 1586002"/>
              <a:gd name="connsiteX57" fmla="*/ 2835667 w 3482939"/>
              <a:gd name="connsiteY57" fmla="*/ 164428 h 1586002"/>
              <a:gd name="connsiteX58" fmla="*/ 2804845 w 3482939"/>
              <a:gd name="connsiteY58" fmla="*/ 143880 h 1586002"/>
              <a:gd name="connsiteX59" fmla="*/ 2774022 w 3482939"/>
              <a:gd name="connsiteY59" fmla="*/ 113058 h 1586002"/>
              <a:gd name="connsiteX60" fmla="*/ 2712377 w 3482939"/>
              <a:gd name="connsiteY60" fmla="*/ 92509 h 1586002"/>
              <a:gd name="connsiteX61" fmla="*/ 2640458 w 3482939"/>
              <a:gd name="connsiteY61" fmla="*/ 71961 h 1586002"/>
              <a:gd name="connsiteX62" fmla="*/ 2599361 w 3482939"/>
              <a:gd name="connsiteY62" fmla="*/ 61687 h 1586002"/>
              <a:gd name="connsiteX63" fmla="*/ 2363056 w 3482939"/>
              <a:gd name="connsiteY63" fmla="*/ 30864 h 1586002"/>
              <a:gd name="connsiteX64" fmla="*/ 1972638 w 3482939"/>
              <a:gd name="connsiteY64" fmla="*/ 10316 h 1586002"/>
              <a:gd name="connsiteX65" fmla="*/ 1941815 w 3482939"/>
              <a:gd name="connsiteY65" fmla="*/ 42 h 1586002"/>
              <a:gd name="connsiteX66" fmla="*/ 1643865 w 3482939"/>
              <a:gd name="connsiteY66" fmla="*/ 30864 h 1586002"/>
              <a:gd name="connsiteX67" fmla="*/ 1592494 w 3482939"/>
              <a:gd name="connsiteY67" fmla="*/ 61687 h 1586002"/>
              <a:gd name="connsiteX68" fmla="*/ 1551397 w 3482939"/>
              <a:gd name="connsiteY68" fmla="*/ 82235 h 1586002"/>
              <a:gd name="connsiteX69" fmla="*/ 1674687 w 3482939"/>
              <a:gd name="connsiteY69" fmla="*/ 61687 h 1586002"/>
              <a:gd name="connsiteX70" fmla="*/ 1684961 w 3482939"/>
              <a:gd name="connsiteY70" fmla="*/ 61687 h 158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82939" h="1586002">
                <a:moveTo>
                  <a:pt x="1551397" y="82235"/>
                </a:moveTo>
                <a:cubicBezTo>
                  <a:pt x="1464369" y="64829"/>
                  <a:pt x="1445554" y="58605"/>
                  <a:pt x="1325366" y="61687"/>
                </a:cubicBezTo>
                <a:cubicBezTo>
                  <a:pt x="1116274" y="67048"/>
                  <a:pt x="907550" y="82235"/>
                  <a:pt x="698642" y="92509"/>
                </a:cubicBezTo>
                <a:cubicBezTo>
                  <a:pt x="671244" y="102783"/>
                  <a:pt x="645013" y="116984"/>
                  <a:pt x="616449" y="123332"/>
                </a:cubicBezTo>
                <a:cubicBezTo>
                  <a:pt x="552142" y="137622"/>
                  <a:pt x="421240" y="154154"/>
                  <a:pt x="421240" y="154154"/>
                </a:cubicBezTo>
                <a:cubicBezTo>
                  <a:pt x="414768" y="159548"/>
                  <a:pt x="337252" y="225928"/>
                  <a:pt x="318498" y="236347"/>
                </a:cubicBezTo>
                <a:cubicBezTo>
                  <a:pt x="302376" y="245304"/>
                  <a:pt x="284251" y="250046"/>
                  <a:pt x="267128" y="256896"/>
                </a:cubicBezTo>
                <a:cubicBezTo>
                  <a:pt x="253429" y="274020"/>
                  <a:pt x="237653" y="289671"/>
                  <a:pt x="226031" y="308267"/>
                </a:cubicBezTo>
                <a:cubicBezTo>
                  <a:pt x="220291" y="317451"/>
                  <a:pt x="222522" y="330632"/>
                  <a:pt x="215757" y="339089"/>
                </a:cubicBezTo>
                <a:cubicBezTo>
                  <a:pt x="208043" y="348731"/>
                  <a:pt x="194309" y="351601"/>
                  <a:pt x="184934" y="359637"/>
                </a:cubicBezTo>
                <a:cubicBezTo>
                  <a:pt x="170225" y="372245"/>
                  <a:pt x="156446" y="386025"/>
                  <a:pt x="143838" y="400734"/>
                </a:cubicBezTo>
                <a:cubicBezTo>
                  <a:pt x="135802" y="410109"/>
                  <a:pt x="132020" y="422825"/>
                  <a:pt x="123289" y="431556"/>
                </a:cubicBezTo>
                <a:cubicBezTo>
                  <a:pt x="114558" y="440287"/>
                  <a:pt x="102741" y="445255"/>
                  <a:pt x="92467" y="452105"/>
                </a:cubicBezTo>
                <a:cubicBezTo>
                  <a:pt x="84518" y="465354"/>
                  <a:pt x="46990" y="524926"/>
                  <a:pt x="41096" y="544572"/>
                </a:cubicBezTo>
                <a:cubicBezTo>
                  <a:pt x="35110" y="564525"/>
                  <a:pt x="35341" y="585881"/>
                  <a:pt x="30822" y="606217"/>
                </a:cubicBezTo>
                <a:cubicBezTo>
                  <a:pt x="28473" y="616789"/>
                  <a:pt x="23660" y="626667"/>
                  <a:pt x="20548" y="637040"/>
                </a:cubicBezTo>
                <a:cubicBezTo>
                  <a:pt x="13384" y="660921"/>
                  <a:pt x="6849" y="684986"/>
                  <a:pt x="0" y="708959"/>
                </a:cubicBezTo>
                <a:cubicBezTo>
                  <a:pt x="3425" y="774029"/>
                  <a:pt x="4629" y="839253"/>
                  <a:pt x="10274" y="904168"/>
                </a:cubicBezTo>
                <a:cubicBezTo>
                  <a:pt x="11497" y="918235"/>
                  <a:pt x="16491" y="931739"/>
                  <a:pt x="20548" y="945264"/>
                </a:cubicBezTo>
                <a:cubicBezTo>
                  <a:pt x="42039" y="1016900"/>
                  <a:pt x="34905" y="996591"/>
                  <a:pt x="71919" y="1058280"/>
                </a:cubicBezTo>
                <a:cubicBezTo>
                  <a:pt x="75344" y="1075404"/>
                  <a:pt x="73777" y="1094350"/>
                  <a:pt x="82193" y="1109651"/>
                </a:cubicBezTo>
                <a:cubicBezTo>
                  <a:pt x="111946" y="1163748"/>
                  <a:pt x="146366" y="1215552"/>
                  <a:pt x="184934" y="1263763"/>
                </a:cubicBezTo>
                <a:cubicBezTo>
                  <a:pt x="207378" y="1291818"/>
                  <a:pt x="292918" y="1346041"/>
                  <a:pt x="318498" y="1366505"/>
                </a:cubicBezTo>
                <a:cubicBezTo>
                  <a:pt x="329844" y="1375582"/>
                  <a:pt x="336770" y="1390006"/>
                  <a:pt x="349321" y="1397327"/>
                </a:cubicBezTo>
                <a:cubicBezTo>
                  <a:pt x="378456" y="1414322"/>
                  <a:pt x="411163" y="1424289"/>
                  <a:pt x="441788" y="1438424"/>
                </a:cubicBezTo>
                <a:cubicBezTo>
                  <a:pt x="519599" y="1474337"/>
                  <a:pt x="445822" y="1446914"/>
                  <a:pt x="523982" y="1469246"/>
                </a:cubicBezTo>
                <a:cubicBezTo>
                  <a:pt x="534395" y="1472221"/>
                  <a:pt x="543998" y="1478801"/>
                  <a:pt x="554804" y="1479521"/>
                </a:cubicBezTo>
                <a:cubicBezTo>
                  <a:pt x="647130" y="1485676"/>
                  <a:pt x="739739" y="1486370"/>
                  <a:pt x="832206" y="1489795"/>
                </a:cubicBezTo>
                <a:cubicBezTo>
                  <a:pt x="904125" y="1506918"/>
                  <a:pt x="975227" y="1527940"/>
                  <a:pt x="1047964" y="1541165"/>
                </a:cubicBezTo>
                <a:cubicBezTo>
                  <a:pt x="1088538" y="1548542"/>
                  <a:pt x="1130429" y="1545608"/>
                  <a:pt x="1171254" y="1551440"/>
                </a:cubicBezTo>
                <a:cubicBezTo>
                  <a:pt x="1226444" y="1559324"/>
                  <a:pt x="1280845" y="1571988"/>
                  <a:pt x="1335640" y="1582262"/>
                </a:cubicBezTo>
                <a:cubicBezTo>
                  <a:pt x="1524000" y="1578837"/>
                  <a:pt x="1714174" y="1598296"/>
                  <a:pt x="1900719" y="1571988"/>
                </a:cubicBezTo>
                <a:cubicBezTo>
                  <a:pt x="1985769" y="1559994"/>
                  <a:pt x="2053697" y="1490077"/>
                  <a:pt x="2137024" y="1469246"/>
                </a:cubicBezTo>
                <a:lnTo>
                  <a:pt x="2260314" y="1438424"/>
                </a:lnTo>
                <a:cubicBezTo>
                  <a:pt x="2284287" y="1421300"/>
                  <a:pt x="2306971" y="1402210"/>
                  <a:pt x="2332233" y="1387053"/>
                </a:cubicBezTo>
                <a:cubicBezTo>
                  <a:pt x="2341520" y="1381481"/>
                  <a:pt x="2353059" y="1380944"/>
                  <a:pt x="2363056" y="1376779"/>
                </a:cubicBezTo>
                <a:cubicBezTo>
                  <a:pt x="2499542" y="1319910"/>
                  <a:pt x="2412568" y="1350000"/>
                  <a:pt x="2486346" y="1325408"/>
                </a:cubicBezTo>
                <a:cubicBezTo>
                  <a:pt x="2496620" y="1311709"/>
                  <a:pt x="2504167" y="1295456"/>
                  <a:pt x="2517168" y="1284312"/>
                </a:cubicBezTo>
                <a:cubicBezTo>
                  <a:pt x="2541273" y="1263650"/>
                  <a:pt x="2562599" y="1265262"/>
                  <a:pt x="2589087" y="1253489"/>
                </a:cubicBezTo>
                <a:cubicBezTo>
                  <a:pt x="2693367" y="1207143"/>
                  <a:pt x="2607789" y="1227439"/>
                  <a:pt x="2743200" y="1212392"/>
                </a:cubicBezTo>
                <a:cubicBezTo>
                  <a:pt x="2780872" y="1215817"/>
                  <a:pt x="2821560" y="1207505"/>
                  <a:pt x="2856215" y="1222667"/>
                </a:cubicBezTo>
                <a:cubicBezTo>
                  <a:pt x="2880720" y="1233388"/>
                  <a:pt x="2888672" y="1265398"/>
                  <a:pt x="2907586" y="1284312"/>
                </a:cubicBezTo>
                <a:cubicBezTo>
                  <a:pt x="2923092" y="1299818"/>
                  <a:pt x="2941833" y="1311709"/>
                  <a:pt x="2958957" y="1325408"/>
                </a:cubicBezTo>
                <a:cubicBezTo>
                  <a:pt x="3030876" y="1308284"/>
                  <a:pt x="3103742" y="1294737"/>
                  <a:pt x="3174714" y="1274037"/>
                </a:cubicBezTo>
                <a:cubicBezTo>
                  <a:pt x="3186568" y="1270580"/>
                  <a:pt x="3195489" y="1260666"/>
                  <a:pt x="3205537" y="1253489"/>
                </a:cubicBezTo>
                <a:cubicBezTo>
                  <a:pt x="3289441" y="1193559"/>
                  <a:pt x="3205539" y="1253486"/>
                  <a:pt x="3308278" y="1140473"/>
                </a:cubicBezTo>
                <a:cubicBezTo>
                  <a:pt x="3319797" y="1127803"/>
                  <a:pt x="3336793" y="1121266"/>
                  <a:pt x="3349375" y="1109651"/>
                </a:cubicBezTo>
                <a:cubicBezTo>
                  <a:pt x="3381405" y="1080085"/>
                  <a:pt x="3415364" y="1051809"/>
                  <a:pt x="3441842" y="1017183"/>
                </a:cubicBezTo>
                <a:cubicBezTo>
                  <a:pt x="3460449" y="992851"/>
                  <a:pt x="3469240" y="962388"/>
                  <a:pt x="3482939" y="934990"/>
                </a:cubicBezTo>
                <a:cubicBezTo>
                  <a:pt x="3479514" y="839098"/>
                  <a:pt x="3478470" y="743091"/>
                  <a:pt x="3472665" y="647314"/>
                </a:cubicBezTo>
                <a:cubicBezTo>
                  <a:pt x="3471609" y="629883"/>
                  <a:pt x="3471646" y="610751"/>
                  <a:pt x="3462391" y="595943"/>
                </a:cubicBezTo>
                <a:cubicBezTo>
                  <a:pt x="3442692" y="564425"/>
                  <a:pt x="3398255" y="560312"/>
                  <a:pt x="3369923" y="544572"/>
                </a:cubicBezTo>
                <a:cubicBezTo>
                  <a:pt x="3246678" y="476102"/>
                  <a:pt x="3454869" y="556026"/>
                  <a:pt x="3236359" y="462379"/>
                </a:cubicBezTo>
                <a:cubicBezTo>
                  <a:pt x="3220308" y="455500"/>
                  <a:pt x="3202112" y="455530"/>
                  <a:pt x="3184988" y="452105"/>
                </a:cubicBezTo>
                <a:cubicBezTo>
                  <a:pt x="3174714" y="434981"/>
                  <a:pt x="3168886" y="414228"/>
                  <a:pt x="3154166" y="400734"/>
                </a:cubicBezTo>
                <a:cubicBezTo>
                  <a:pt x="3084494" y="336868"/>
                  <a:pt x="3080428" y="342835"/>
                  <a:pt x="3010328" y="328815"/>
                </a:cubicBezTo>
                <a:cubicBezTo>
                  <a:pt x="2875831" y="175104"/>
                  <a:pt x="2997760" y="289342"/>
                  <a:pt x="2887038" y="226073"/>
                </a:cubicBezTo>
                <a:cubicBezTo>
                  <a:pt x="2870915" y="216860"/>
                  <a:pt x="2843072" y="171834"/>
                  <a:pt x="2835667" y="164428"/>
                </a:cubicBezTo>
                <a:cubicBezTo>
                  <a:pt x="2826936" y="155697"/>
                  <a:pt x="2814331" y="151785"/>
                  <a:pt x="2804845" y="143880"/>
                </a:cubicBezTo>
                <a:cubicBezTo>
                  <a:pt x="2793683" y="134578"/>
                  <a:pt x="2786723" y="120114"/>
                  <a:pt x="2774022" y="113058"/>
                </a:cubicBezTo>
                <a:cubicBezTo>
                  <a:pt x="2755088" y="102539"/>
                  <a:pt x="2733204" y="98459"/>
                  <a:pt x="2712377" y="92509"/>
                </a:cubicBezTo>
                <a:lnTo>
                  <a:pt x="2640458" y="71961"/>
                </a:lnTo>
                <a:cubicBezTo>
                  <a:pt x="2626835" y="68246"/>
                  <a:pt x="2612984" y="65402"/>
                  <a:pt x="2599361" y="61687"/>
                </a:cubicBezTo>
                <a:cubicBezTo>
                  <a:pt x="2463977" y="24765"/>
                  <a:pt x="2575834" y="45539"/>
                  <a:pt x="2363056" y="30864"/>
                </a:cubicBezTo>
                <a:cubicBezTo>
                  <a:pt x="2083927" y="11613"/>
                  <a:pt x="2389497" y="26990"/>
                  <a:pt x="1972638" y="10316"/>
                </a:cubicBezTo>
                <a:cubicBezTo>
                  <a:pt x="1962364" y="6891"/>
                  <a:pt x="1952624" y="-634"/>
                  <a:pt x="1941815" y="42"/>
                </a:cubicBezTo>
                <a:cubicBezTo>
                  <a:pt x="1842163" y="6270"/>
                  <a:pt x="1643865" y="30864"/>
                  <a:pt x="1643865" y="30864"/>
                </a:cubicBezTo>
                <a:cubicBezTo>
                  <a:pt x="1609694" y="65035"/>
                  <a:pt x="1639174" y="41682"/>
                  <a:pt x="1592494" y="61687"/>
                </a:cubicBezTo>
                <a:cubicBezTo>
                  <a:pt x="1578416" y="67720"/>
                  <a:pt x="1536081" y="82235"/>
                  <a:pt x="1551397" y="82235"/>
                </a:cubicBezTo>
                <a:cubicBezTo>
                  <a:pt x="1593061" y="82235"/>
                  <a:pt x="1633508" y="68022"/>
                  <a:pt x="1674687" y="61687"/>
                </a:cubicBezTo>
                <a:cubicBezTo>
                  <a:pt x="1678072" y="61166"/>
                  <a:pt x="1681536" y="61687"/>
                  <a:pt x="1684961" y="616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3328746" y="4466965"/>
            <a:ext cx="1520845" cy="687312"/>
          </a:xfrm>
          <a:custGeom>
            <a:avLst/>
            <a:gdLst>
              <a:gd name="connsiteX0" fmla="*/ 678175 w 1520845"/>
              <a:gd name="connsiteY0" fmla="*/ 84487 h 687312"/>
              <a:gd name="connsiteX1" fmla="*/ 102823 w 1520845"/>
              <a:gd name="connsiteY1" fmla="*/ 84487 h 687312"/>
              <a:gd name="connsiteX2" fmla="*/ 20629 w 1520845"/>
              <a:gd name="connsiteY2" fmla="*/ 115309 h 687312"/>
              <a:gd name="connsiteX3" fmla="*/ 10355 w 1520845"/>
              <a:gd name="connsiteY3" fmla="*/ 156406 h 687312"/>
              <a:gd name="connsiteX4" fmla="*/ 81 w 1520845"/>
              <a:gd name="connsiteY4" fmla="*/ 187228 h 687312"/>
              <a:gd name="connsiteX5" fmla="*/ 10355 w 1520845"/>
              <a:gd name="connsiteY5" fmla="*/ 300244 h 687312"/>
              <a:gd name="connsiteX6" fmla="*/ 51452 w 1520845"/>
              <a:gd name="connsiteY6" fmla="*/ 341341 h 687312"/>
              <a:gd name="connsiteX7" fmla="*/ 133645 w 1520845"/>
              <a:gd name="connsiteY7" fmla="*/ 392711 h 687312"/>
              <a:gd name="connsiteX8" fmla="*/ 185016 w 1520845"/>
              <a:gd name="connsiteY8" fmla="*/ 454356 h 687312"/>
              <a:gd name="connsiteX9" fmla="*/ 298032 w 1520845"/>
              <a:gd name="connsiteY9" fmla="*/ 526275 h 687312"/>
              <a:gd name="connsiteX10" fmla="*/ 349402 w 1520845"/>
              <a:gd name="connsiteY10" fmla="*/ 557098 h 687312"/>
              <a:gd name="connsiteX11" fmla="*/ 421321 w 1520845"/>
              <a:gd name="connsiteY11" fmla="*/ 587920 h 687312"/>
              <a:gd name="connsiteX12" fmla="*/ 1232980 w 1520845"/>
              <a:gd name="connsiteY12" fmla="*/ 598195 h 687312"/>
              <a:gd name="connsiteX13" fmla="*/ 1263802 w 1520845"/>
              <a:gd name="connsiteY13" fmla="*/ 587920 h 687312"/>
              <a:gd name="connsiteX14" fmla="*/ 1345996 w 1520845"/>
              <a:gd name="connsiteY14" fmla="*/ 577646 h 687312"/>
              <a:gd name="connsiteX15" fmla="*/ 1417915 w 1520845"/>
              <a:gd name="connsiteY15" fmla="*/ 557098 h 687312"/>
              <a:gd name="connsiteX16" fmla="*/ 1448737 w 1520845"/>
              <a:gd name="connsiteY16" fmla="*/ 526275 h 687312"/>
              <a:gd name="connsiteX17" fmla="*/ 1489834 w 1520845"/>
              <a:gd name="connsiteY17" fmla="*/ 505727 h 687312"/>
              <a:gd name="connsiteX18" fmla="*/ 1520656 w 1520845"/>
              <a:gd name="connsiteY18" fmla="*/ 444082 h 687312"/>
              <a:gd name="connsiteX19" fmla="*/ 1459011 w 1520845"/>
              <a:gd name="connsiteY19" fmla="*/ 279696 h 687312"/>
              <a:gd name="connsiteX20" fmla="*/ 1335721 w 1520845"/>
              <a:gd name="connsiteY20" fmla="*/ 166680 h 687312"/>
              <a:gd name="connsiteX21" fmla="*/ 1263802 w 1520845"/>
              <a:gd name="connsiteY21" fmla="*/ 135857 h 687312"/>
              <a:gd name="connsiteX22" fmla="*/ 1140512 w 1520845"/>
              <a:gd name="connsiteY22" fmla="*/ 43390 h 687312"/>
              <a:gd name="connsiteX23" fmla="*/ 1078867 w 1520845"/>
              <a:gd name="connsiteY23" fmla="*/ 33116 h 687312"/>
              <a:gd name="connsiteX24" fmla="*/ 811739 w 1520845"/>
              <a:gd name="connsiteY24" fmla="*/ 22842 h 687312"/>
              <a:gd name="connsiteX25" fmla="*/ 739820 w 1520845"/>
              <a:gd name="connsiteY25" fmla="*/ 94761 h 687312"/>
              <a:gd name="connsiteX26" fmla="*/ 708998 w 1520845"/>
              <a:gd name="connsiteY26" fmla="*/ 74213 h 687312"/>
              <a:gd name="connsiteX27" fmla="*/ 719272 w 1520845"/>
              <a:gd name="connsiteY27" fmla="*/ 2293 h 687312"/>
              <a:gd name="connsiteX28" fmla="*/ 698724 w 1520845"/>
              <a:gd name="connsiteY28" fmla="*/ 22842 h 687312"/>
              <a:gd name="connsiteX29" fmla="*/ 667901 w 1520845"/>
              <a:gd name="connsiteY29" fmla="*/ 63938 h 687312"/>
              <a:gd name="connsiteX30" fmla="*/ 688450 w 1520845"/>
              <a:gd name="connsiteY30" fmla="*/ 33116 h 687312"/>
              <a:gd name="connsiteX31" fmla="*/ 719272 w 1520845"/>
              <a:gd name="connsiteY31" fmla="*/ 12568 h 68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20845" h="687312">
                <a:moveTo>
                  <a:pt x="678175" y="84487"/>
                </a:moveTo>
                <a:cubicBezTo>
                  <a:pt x="466443" y="-210"/>
                  <a:pt x="626942" y="55898"/>
                  <a:pt x="102823" y="84487"/>
                </a:cubicBezTo>
                <a:cubicBezTo>
                  <a:pt x="71419" y="86200"/>
                  <a:pt x="47726" y="101761"/>
                  <a:pt x="20629" y="115309"/>
                </a:cubicBezTo>
                <a:cubicBezTo>
                  <a:pt x="17204" y="129008"/>
                  <a:pt x="14234" y="142829"/>
                  <a:pt x="10355" y="156406"/>
                </a:cubicBezTo>
                <a:cubicBezTo>
                  <a:pt x="7380" y="166819"/>
                  <a:pt x="81" y="176398"/>
                  <a:pt x="81" y="187228"/>
                </a:cubicBezTo>
                <a:cubicBezTo>
                  <a:pt x="81" y="225055"/>
                  <a:pt x="-1607" y="264358"/>
                  <a:pt x="10355" y="300244"/>
                </a:cubicBezTo>
                <a:cubicBezTo>
                  <a:pt x="16481" y="318623"/>
                  <a:pt x="36872" y="328584"/>
                  <a:pt x="51452" y="341341"/>
                </a:cubicBezTo>
                <a:cubicBezTo>
                  <a:pt x="87018" y="372462"/>
                  <a:pt x="93138" y="372458"/>
                  <a:pt x="133645" y="392711"/>
                </a:cubicBezTo>
                <a:cubicBezTo>
                  <a:pt x="142574" y="404616"/>
                  <a:pt x="168031" y="442597"/>
                  <a:pt x="185016" y="454356"/>
                </a:cubicBezTo>
                <a:cubicBezTo>
                  <a:pt x="221729" y="479773"/>
                  <a:pt x="260166" y="502609"/>
                  <a:pt x="298032" y="526275"/>
                </a:cubicBezTo>
                <a:cubicBezTo>
                  <a:pt x="314966" y="536859"/>
                  <a:pt x="331047" y="549232"/>
                  <a:pt x="349402" y="557098"/>
                </a:cubicBezTo>
                <a:lnTo>
                  <a:pt x="421321" y="587920"/>
                </a:lnTo>
                <a:cubicBezTo>
                  <a:pt x="628007" y="794606"/>
                  <a:pt x="441570" y="617981"/>
                  <a:pt x="1232980" y="598195"/>
                </a:cubicBezTo>
                <a:cubicBezTo>
                  <a:pt x="1243806" y="597924"/>
                  <a:pt x="1253147" y="589857"/>
                  <a:pt x="1263802" y="587920"/>
                </a:cubicBezTo>
                <a:cubicBezTo>
                  <a:pt x="1290968" y="582981"/>
                  <a:pt x="1318598" y="581071"/>
                  <a:pt x="1345996" y="577646"/>
                </a:cubicBezTo>
                <a:cubicBezTo>
                  <a:pt x="1351475" y="576276"/>
                  <a:pt x="1409073" y="562993"/>
                  <a:pt x="1417915" y="557098"/>
                </a:cubicBezTo>
                <a:cubicBezTo>
                  <a:pt x="1430005" y="549038"/>
                  <a:pt x="1436914" y="534720"/>
                  <a:pt x="1448737" y="526275"/>
                </a:cubicBezTo>
                <a:cubicBezTo>
                  <a:pt x="1461200" y="517373"/>
                  <a:pt x="1476135" y="512576"/>
                  <a:pt x="1489834" y="505727"/>
                </a:cubicBezTo>
                <a:cubicBezTo>
                  <a:pt x="1497193" y="494689"/>
                  <a:pt x="1523315" y="461363"/>
                  <a:pt x="1520656" y="444082"/>
                </a:cubicBezTo>
                <a:cubicBezTo>
                  <a:pt x="1515570" y="411022"/>
                  <a:pt x="1485046" y="314410"/>
                  <a:pt x="1459011" y="279696"/>
                </a:cubicBezTo>
                <a:cubicBezTo>
                  <a:pt x="1443548" y="259079"/>
                  <a:pt x="1359773" y="181481"/>
                  <a:pt x="1335721" y="166680"/>
                </a:cubicBezTo>
                <a:cubicBezTo>
                  <a:pt x="1313508" y="153010"/>
                  <a:pt x="1285742" y="149961"/>
                  <a:pt x="1263802" y="135857"/>
                </a:cubicBezTo>
                <a:cubicBezTo>
                  <a:pt x="1214891" y="104415"/>
                  <a:pt x="1194816" y="63137"/>
                  <a:pt x="1140512" y="43390"/>
                </a:cubicBezTo>
                <a:cubicBezTo>
                  <a:pt x="1120934" y="36271"/>
                  <a:pt x="1099415" y="36541"/>
                  <a:pt x="1078867" y="33116"/>
                </a:cubicBezTo>
                <a:cubicBezTo>
                  <a:pt x="952162" y="-9119"/>
                  <a:pt x="1038855" y="11486"/>
                  <a:pt x="811739" y="22842"/>
                </a:cubicBezTo>
                <a:cubicBezTo>
                  <a:pt x="796098" y="48911"/>
                  <a:pt x="781092" y="94761"/>
                  <a:pt x="739820" y="94761"/>
                </a:cubicBezTo>
                <a:cubicBezTo>
                  <a:pt x="727472" y="94761"/>
                  <a:pt x="719272" y="81062"/>
                  <a:pt x="708998" y="74213"/>
                </a:cubicBezTo>
                <a:cubicBezTo>
                  <a:pt x="712423" y="50240"/>
                  <a:pt x="724021" y="26039"/>
                  <a:pt x="719272" y="2293"/>
                </a:cubicBezTo>
                <a:cubicBezTo>
                  <a:pt x="717372" y="-7206"/>
                  <a:pt x="704925" y="15401"/>
                  <a:pt x="698724" y="22842"/>
                </a:cubicBezTo>
                <a:cubicBezTo>
                  <a:pt x="687762" y="35997"/>
                  <a:pt x="680009" y="51830"/>
                  <a:pt x="667901" y="63938"/>
                </a:cubicBezTo>
                <a:cubicBezTo>
                  <a:pt x="659170" y="72669"/>
                  <a:pt x="679719" y="41847"/>
                  <a:pt x="688450" y="33116"/>
                </a:cubicBezTo>
                <a:cubicBezTo>
                  <a:pt x="697181" y="24385"/>
                  <a:pt x="719272" y="12568"/>
                  <a:pt x="719272" y="125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821987" y="4705504"/>
            <a:ext cx="402695" cy="246640"/>
          </a:xfrm>
          <a:custGeom>
            <a:avLst/>
            <a:gdLst>
              <a:gd name="connsiteX0" fmla="*/ 277402 w 402695"/>
              <a:gd name="connsiteY0" fmla="*/ 71979 h 246640"/>
              <a:gd name="connsiteX1" fmla="*/ 226031 w 402695"/>
              <a:gd name="connsiteY1" fmla="*/ 61705 h 246640"/>
              <a:gd name="connsiteX2" fmla="*/ 195209 w 402695"/>
              <a:gd name="connsiteY2" fmla="*/ 51431 h 246640"/>
              <a:gd name="connsiteX3" fmla="*/ 92467 w 402695"/>
              <a:gd name="connsiteY3" fmla="*/ 41157 h 246640"/>
              <a:gd name="connsiteX4" fmla="*/ 20548 w 402695"/>
              <a:gd name="connsiteY4" fmla="*/ 60 h 246640"/>
              <a:gd name="connsiteX5" fmla="*/ 0 w 402695"/>
              <a:gd name="connsiteY5" fmla="*/ 30883 h 246640"/>
              <a:gd name="connsiteX6" fmla="*/ 10274 w 402695"/>
              <a:gd name="connsiteY6" fmla="*/ 82253 h 246640"/>
              <a:gd name="connsiteX7" fmla="*/ 30822 w 402695"/>
              <a:gd name="connsiteY7" fmla="*/ 102802 h 246640"/>
              <a:gd name="connsiteX8" fmla="*/ 41096 w 402695"/>
              <a:gd name="connsiteY8" fmla="*/ 154172 h 246640"/>
              <a:gd name="connsiteX9" fmla="*/ 92467 w 402695"/>
              <a:gd name="connsiteY9" fmla="*/ 226092 h 246640"/>
              <a:gd name="connsiteX10" fmla="*/ 143838 w 402695"/>
              <a:gd name="connsiteY10" fmla="*/ 246640 h 246640"/>
              <a:gd name="connsiteX11" fmla="*/ 359595 w 402695"/>
              <a:gd name="connsiteY11" fmla="*/ 226092 h 246640"/>
              <a:gd name="connsiteX12" fmla="*/ 390417 w 402695"/>
              <a:gd name="connsiteY12" fmla="*/ 133624 h 246640"/>
              <a:gd name="connsiteX13" fmla="*/ 308224 w 402695"/>
              <a:gd name="connsiteY13" fmla="*/ 92527 h 246640"/>
              <a:gd name="connsiteX14" fmla="*/ 359595 w 402695"/>
              <a:gd name="connsiteY14" fmla="*/ 71979 h 2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95" h="246640">
                <a:moveTo>
                  <a:pt x="277402" y="71979"/>
                </a:moveTo>
                <a:cubicBezTo>
                  <a:pt x="260278" y="68554"/>
                  <a:pt x="242972" y="65940"/>
                  <a:pt x="226031" y="61705"/>
                </a:cubicBezTo>
                <a:cubicBezTo>
                  <a:pt x="215525" y="59078"/>
                  <a:pt x="205913" y="53078"/>
                  <a:pt x="195209" y="51431"/>
                </a:cubicBezTo>
                <a:cubicBezTo>
                  <a:pt x="161191" y="46198"/>
                  <a:pt x="126714" y="44582"/>
                  <a:pt x="92467" y="41157"/>
                </a:cubicBezTo>
                <a:cubicBezTo>
                  <a:pt x="82531" y="34533"/>
                  <a:pt x="30976" y="-1678"/>
                  <a:pt x="20548" y="60"/>
                </a:cubicBezTo>
                <a:cubicBezTo>
                  <a:pt x="8368" y="2090"/>
                  <a:pt x="6849" y="20609"/>
                  <a:pt x="0" y="30883"/>
                </a:cubicBezTo>
                <a:cubicBezTo>
                  <a:pt x="3425" y="48006"/>
                  <a:pt x="3395" y="66202"/>
                  <a:pt x="10274" y="82253"/>
                </a:cubicBezTo>
                <a:cubicBezTo>
                  <a:pt x="14090" y="91156"/>
                  <a:pt x="27006" y="93899"/>
                  <a:pt x="30822" y="102802"/>
                </a:cubicBezTo>
                <a:cubicBezTo>
                  <a:pt x="37701" y="118853"/>
                  <a:pt x="34611" y="137959"/>
                  <a:pt x="41096" y="154172"/>
                </a:cubicBezTo>
                <a:cubicBezTo>
                  <a:pt x="45546" y="165298"/>
                  <a:pt x="73009" y="214973"/>
                  <a:pt x="92467" y="226092"/>
                </a:cubicBezTo>
                <a:cubicBezTo>
                  <a:pt x="108480" y="235242"/>
                  <a:pt x="126714" y="239791"/>
                  <a:pt x="143838" y="246640"/>
                </a:cubicBezTo>
                <a:cubicBezTo>
                  <a:pt x="215757" y="239791"/>
                  <a:pt x="288754" y="240260"/>
                  <a:pt x="359595" y="226092"/>
                </a:cubicBezTo>
                <a:cubicBezTo>
                  <a:pt x="413857" y="215240"/>
                  <a:pt x="407766" y="172659"/>
                  <a:pt x="390417" y="133624"/>
                </a:cubicBezTo>
                <a:cubicBezTo>
                  <a:pt x="373570" y="95719"/>
                  <a:pt x="342205" y="99324"/>
                  <a:pt x="308224" y="92527"/>
                </a:cubicBezTo>
                <a:cubicBezTo>
                  <a:pt x="346312" y="79831"/>
                  <a:pt x="329360" y="87096"/>
                  <a:pt x="359595" y="719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190265" y="4304872"/>
            <a:ext cx="647464" cy="513708"/>
          </a:xfrm>
          <a:custGeom>
            <a:avLst/>
            <a:gdLst>
              <a:gd name="connsiteX0" fmla="*/ 183119 w 647464"/>
              <a:gd name="connsiteY0" fmla="*/ 61645 h 513708"/>
              <a:gd name="connsiteX1" fmla="*/ 111200 w 647464"/>
              <a:gd name="connsiteY1" fmla="*/ 71919 h 513708"/>
              <a:gd name="connsiteX2" fmla="*/ 90652 w 647464"/>
              <a:gd name="connsiteY2" fmla="*/ 102741 h 513708"/>
              <a:gd name="connsiteX3" fmla="*/ 59829 w 647464"/>
              <a:gd name="connsiteY3" fmla="*/ 113016 h 513708"/>
              <a:gd name="connsiteX4" fmla="*/ 29007 w 647464"/>
              <a:gd name="connsiteY4" fmla="*/ 369870 h 513708"/>
              <a:gd name="connsiteX5" fmla="*/ 39281 w 647464"/>
              <a:gd name="connsiteY5" fmla="*/ 421240 h 513708"/>
              <a:gd name="connsiteX6" fmla="*/ 49555 w 647464"/>
              <a:gd name="connsiteY6" fmla="*/ 462337 h 513708"/>
              <a:gd name="connsiteX7" fmla="*/ 90652 w 647464"/>
              <a:gd name="connsiteY7" fmla="*/ 482885 h 513708"/>
              <a:gd name="connsiteX8" fmla="*/ 162571 w 647464"/>
              <a:gd name="connsiteY8" fmla="*/ 503434 h 513708"/>
              <a:gd name="connsiteX9" fmla="*/ 193393 w 647464"/>
              <a:gd name="connsiteY9" fmla="*/ 513708 h 513708"/>
              <a:gd name="connsiteX10" fmla="*/ 522166 w 647464"/>
              <a:gd name="connsiteY10" fmla="*/ 493159 h 513708"/>
              <a:gd name="connsiteX11" fmla="*/ 552989 w 647464"/>
              <a:gd name="connsiteY11" fmla="*/ 482885 h 513708"/>
              <a:gd name="connsiteX12" fmla="*/ 583811 w 647464"/>
              <a:gd name="connsiteY12" fmla="*/ 452063 h 513708"/>
              <a:gd name="connsiteX13" fmla="*/ 635182 w 647464"/>
              <a:gd name="connsiteY13" fmla="*/ 421240 h 513708"/>
              <a:gd name="connsiteX14" fmla="*/ 624908 w 647464"/>
              <a:gd name="connsiteY14" fmla="*/ 318499 h 513708"/>
              <a:gd name="connsiteX15" fmla="*/ 594086 w 647464"/>
              <a:gd name="connsiteY15" fmla="*/ 297950 h 513708"/>
              <a:gd name="connsiteX16" fmla="*/ 573537 w 647464"/>
              <a:gd name="connsiteY16" fmla="*/ 256854 h 513708"/>
              <a:gd name="connsiteX17" fmla="*/ 542715 w 647464"/>
              <a:gd name="connsiteY17" fmla="*/ 236306 h 513708"/>
              <a:gd name="connsiteX18" fmla="*/ 481070 w 647464"/>
              <a:gd name="connsiteY18" fmla="*/ 184935 h 513708"/>
              <a:gd name="connsiteX19" fmla="*/ 378328 w 647464"/>
              <a:gd name="connsiteY19" fmla="*/ 123290 h 513708"/>
              <a:gd name="connsiteX20" fmla="*/ 337232 w 647464"/>
              <a:gd name="connsiteY20" fmla="*/ 92467 h 513708"/>
              <a:gd name="connsiteX21" fmla="*/ 285861 w 647464"/>
              <a:gd name="connsiteY21" fmla="*/ 51371 h 513708"/>
              <a:gd name="connsiteX22" fmla="*/ 234490 w 647464"/>
              <a:gd name="connsiteY22" fmla="*/ 41097 h 513708"/>
              <a:gd name="connsiteX23" fmla="*/ 265313 w 647464"/>
              <a:gd name="connsiteY23" fmla="*/ 0 h 51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7464" h="513708">
                <a:moveTo>
                  <a:pt x="183119" y="61645"/>
                </a:moveTo>
                <a:cubicBezTo>
                  <a:pt x="159146" y="65070"/>
                  <a:pt x="133329" y="62084"/>
                  <a:pt x="111200" y="71919"/>
                </a:cubicBezTo>
                <a:cubicBezTo>
                  <a:pt x="99916" y="76934"/>
                  <a:pt x="100294" y="95027"/>
                  <a:pt x="90652" y="102741"/>
                </a:cubicBezTo>
                <a:cubicBezTo>
                  <a:pt x="82195" y="109507"/>
                  <a:pt x="70103" y="109591"/>
                  <a:pt x="59829" y="113016"/>
                </a:cubicBezTo>
                <a:cubicBezTo>
                  <a:pt x="-40108" y="187969"/>
                  <a:pt x="11363" y="131676"/>
                  <a:pt x="29007" y="369870"/>
                </a:cubicBezTo>
                <a:cubicBezTo>
                  <a:pt x="30297" y="387285"/>
                  <a:pt x="35493" y="404193"/>
                  <a:pt x="39281" y="421240"/>
                </a:cubicBezTo>
                <a:cubicBezTo>
                  <a:pt x="42344" y="435024"/>
                  <a:pt x="40515" y="451489"/>
                  <a:pt x="49555" y="462337"/>
                </a:cubicBezTo>
                <a:cubicBezTo>
                  <a:pt x="59360" y="474103"/>
                  <a:pt x="76574" y="476852"/>
                  <a:pt x="90652" y="482885"/>
                </a:cubicBezTo>
                <a:cubicBezTo>
                  <a:pt x="115283" y="493441"/>
                  <a:pt x="136507" y="495987"/>
                  <a:pt x="162571" y="503434"/>
                </a:cubicBezTo>
                <a:cubicBezTo>
                  <a:pt x="172984" y="506409"/>
                  <a:pt x="183119" y="510283"/>
                  <a:pt x="193393" y="513708"/>
                </a:cubicBezTo>
                <a:cubicBezTo>
                  <a:pt x="302984" y="506858"/>
                  <a:pt x="412762" y="502537"/>
                  <a:pt x="522166" y="493159"/>
                </a:cubicBezTo>
                <a:cubicBezTo>
                  <a:pt x="532956" y="492234"/>
                  <a:pt x="543978" y="488892"/>
                  <a:pt x="552989" y="482885"/>
                </a:cubicBezTo>
                <a:cubicBezTo>
                  <a:pt x="565078" y="474826"/>
                  <a:pt x="572187" y="460781"/>
                  <a:pt x="583811" y="452063"/>
                </a:cubicBezTo>
                <a:cubicBezTo>
                  <a:pt x="599787" y="440081"/>
                  <a:pt x="618058" y="431514"/>
                  <a:pt x="635182" y="421240"/>
                </a:cubicBezTo>
                <a:cubicBezTo>
                  <a:pt x="649722" y="377621"/>
                  <a:pt x="656762" y="375838"/>
                  <a:pt x="624908" y="318499"/>
                </a:cubicBezTo>
                <a:cubicBezTo>
                  <a:pt x="618911" y="307705"/>
                  <a:pt x="604360" y="304800"/>
                  <a:pt x="594086" y="297950"/>
                </a:cubicBezTo>
                <a:cubicBezTo>
                  <a:pt x="587236" y="284251"/>
                  <a:pt x="583342" y="268620"/>
                  <a:pt x="573537" y="256854"/>
                </a:cubicBezTo>
                <a:cubicBezTo>
                  <a:pt x="565632" y="247368"/>
                  <a:pt x="552357" y="244020"/>
                  <a:pt x="542715" y="236306"/>
                </a:cubicBezTo>
                <a:cubicBezTo>
                  <a:pt x="492473" y="196112"/>
                  <a:pt x="561000" y="234892"/>
                  <a:pt x="481070" y="184935"/>
                </a:cubicBezTo>
                <a:cubicBezTo>
                  <a:pt x="385477" y="125189"/>
                  <a:pt x="504971" y="218275"/>
                  <a:pt x="378328" y="123290"/>
                </a:cubicBezTo>
                <a:cubicBezTo>
                  <a:pt x="364629" y="113016"/>
                  <a:pt x="350387" y="103429"/>
                  <a:pt x="337232" y="92467"/>
                </a:cubicBezTo>
                <a:cubicBezTo>
                  <a:pt x="316718" y="75372"/>
                  <a:pt x="313568" y="61761"/>
                  <a:pt x="285861" y="51371"/>
                </a:cubicBezTo>
                <a:cubicBezTo>
                  <a:pt x="269510" y="45239"/>
                  <a:pt x="251614" y="44522"/>
                  <a:pt x="234490" y="41097"/>
                </a:cubicBezTo>
                <a:cubicBezTo>
                  <a:pt x="260453" y="15133"/>
                  <a:pt x="250706" y="29212"/>
                  <a:pt x="2653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58394" y="3267182"/>
            <a:ext cx="157422" cy="161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775862" y="294319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53582" y="19806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baseline="-25000" dirty="0"/>
              <a:t>1</a:t>
            </a:r>
            <a:endParaRPr lang="ko-KR" altLang="en-US" baseline="-25000"/>
          </a:p>
        </p:txBody>
      </p:sp>
      <p:sp>
        <p:nvSpPr>
          <p:cNvPr id="24" name="TextBox 23"/>
          <p:cNvSpPr txBox="1"/>
          <p:nvPr/>
        </p:nvSpPr>
        <p:spPr>
          <a:xfrm>
            <a:off x="4224682" y="1979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baseline="-25000" dirty="0"/>
              <a:t>2</a:t>
            </a:r>
            <a:endParaRPr lang="ko-KR" altLang="en-US" baseline="-25000"/>
          </a:p>
        </p:txBody>
      </p:sp>
      <p:sp>
        <p:nvSpPr>
          <p:cNvPr id="25" name="TextBox 24"/>
          <p:cNvSpPr txBox="1"/>
          <p:nvPr/>
        </p:nvSpPr>
        <p:spPr>
          <a:xfrm>
            <a:off x="3602606" y="40856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baseline="-25000" dirty="0"/>
              <a:t>3</a:t>
            </a:r>
            <a:endParaRPr lang="ko-KR" altLang="en-US" baseline="-25000"/>
          </a:p>
        </p:txBody>
      </p:sp>
      <p:cxnSp>
        <p:nvCxnSpPr>
          <p:cNvPr id="27" name="직선 화살표 연결선 26"/>
          <p:cNvCxnSpPr>
            <a:stCxn id="7" idx="36"/>
            <a:endCxn id="21" idx="1"/>
          </p:cNvCxnSpPr>
          <p:nvPr/>
        </p:nvCxnSpPr>
        <p:spPr>
          <a:xfrm flipV="1">
            <a:off x="2476072" y="3290880"/>
            <a:ext cx="305376" cy="9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2" idx="3"/>
          </p:cNvCxnSpPr>
          <p:nvPr/>
        </p:nvCxnSpPr>
        <p:spPr>
          <a:xfrm flipH="1">
            <a:off x="3099990" y="2731400"/>
            <a:ext cx="686481" cy="39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5" idx="1"/>
          </p:cNvCxnSpPr>
          <p:nvPr/>
        </p:nvCxnSpPr>
        <p:spPr>
          <a:xfrm flipH="1" flipV="1">
            <a:off x="3072904" y="3348091"/>
            <a:ext cx="529702" cy="922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32234" y="216380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83641" y="23721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P(X|C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072904" y="362284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P(X|C</a:t>
            </a:r>
            <a:r>
              <a:rPr lang="en-US" altLang="ko-KR" baseline="-25000" dirty="0"/>
              <a:t>3</a:t>
            </a:r>
            <a:r>
              <a:rPr lang="en-US" altLang="ko-KR" dirty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9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Three state phone models (</a:t>
            </a:r>
            <a:r>
              <a:rPr lang="en-US" altLang="ko-KR" dirty="0" err="1"/>
              <a:t>triphone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7638"/>
            <a:ext cx="5544616" cy="280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2" y="4221088"/>
            <a:ext cx="8725715" cy="2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08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Context dependent phone models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124744"/>
            <a:ext cx="90868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9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clustering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" y="1279424"/>
            <a:ext cx="9144000" cy="48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1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altLang="ko-KR" dirty="0"/>
              <a:t>CD-</a:t>
            </a:r>
            <a:r>
              <a:rPr lang="en-US" altLang="ko-KR" dirty="0" err="1"/>
              <a:t>triphone</a:t>
            </a:r>
            <a:r>
              <a:rPr lang="en-US" altLang="ko-KR" dirty="0"/>
              <a:t> models (GMM)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3354" y="836712"/>
            <a:ext cx="8541133" cy="602128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How</a:t>
            </a:r>
            <a:r>
              <a:rPr lang="ko-KR" altLang="en-US" sz="2400"/>
              <a:t> </a:t>
            </a:r>
            <a:r>
              <a:rPr lang="en-US" altLang="ko-KR" sz="2400" dirty="0"/>
              <a:t>many </a:t>
            </a:r>
            <a:r>
              <a:rPr lang="en-US" altLang="ko-KR" sz="2400" dirty="0" err="1"/>
              <a:t>triphones</a:t>
            </a:r>
            <a:r>
              <a:rPr lang="en-US" altLang="ko-KR" sz="2400" dirty="0"/>
              <a:t>? </a:t>
            </a:r>
          </a:p>
          <a:p>
            <a:pPr lvl="1"/>
            <a:r>
              <a:rPr lang="en-US" altLang="ko-KR" sz="2400" dirty="0"/>
              <a:t>Consider a 40 phone system. The number of CD-</a:t>
            </a:r>
            <a:r>
              <a:rPr lang="en-US" altLang="ko-KR" sz="2400" dirty="0" err="1"/>
              <a:t>triphones</a:t>
            </a:r>
            <a:r>
              <a:rPr lang="en-US" altLang="ko-KR" sz="2400" dirty="0"/>
              <a:t> can be 40</a:t>
            </a:r>
            <a:r>
              <a:rPr lang="en-US" altLang="ko-KR" sz="2400" baseline="30000" dirty="0"/>
              <a:t>3</a:t>
            </a:r>
            <a:r>
              <a:rPr lang="en-US" altLang="ko-KR" sz="2400" dirty="0"/>
              <a:t> = 64,000.   We usually reduce it to 1000~10,000 </a:t>
            </a:r>
            <a:r>
              <a:rPr lang="en-US" altLang="ko-KR" sz="2400" dirty="0" err="1"/>
              <a:t>triphone</a:t>
            </a:r>
            <a:r>
              <a:rPr lang="en-US" altLang="ko-KR" sz="2400" dirty="0"/>
              <a:t> states. </a:t>
            </a:r>
          </a:p>
          <a:p>
            <a:r>
              <a:rPr lang="en-US" altLang="ko-KR" sz="2400" dirty="0"/>
              <a:t>Number of Gaussian parameters?</a:t>
            </a:r>
          </a:p>
          <a:p>
            <a:pPr lvl="1"/>
            <a:r>
              <a:rPr lang="en-US" altLang="ko-KR" sz="2000" dirty="0"/>
              <a:t>16 mixture</a:t>
            </a:r>
            <a:r>
              <a:rPr lang="ko-KR" altLang="en-US" sz="2000"/>
              <a:t>의 경우</a:t>
            </a:r>
            <a:r>
              <a:rPr lang="en-US" altLang="ko-KR" sz="2000" dirty="0"/>
              <a:t>, 16</a:t>
            </a:r>
            <a:r>
              <a:rPr lang="ko-KR" altLang="en-US" sz="2000"/>
              <a:t>개의 </a:t>
            </a:r>
            <a:r>
              <a:rPr lang="en-US" altLang="ko-KR" sz="2000" dirty="0"/>
              <a:t>Gaussian </a:t>
            </a:r>
            <a:r>
              <a:rPr lang="ko-KR" altLang="en-US" sz="2000"/>
              <a:t>분포를 조합 </a:t>
            </a:r>
            <a:r>
              <a:rPr lang="en-US" altLang="ko-KR" sz="2000" dirty="0"/>
              <a:t>(16</a:t>
            </a:r>
            <a:r>
              <a:rPr lang="ko-KR" altLang="en-US" sz="2000"/>
              <a:t>개의 </a:t>
            </a:r>
            <a:r>
              <a:rPr lang="en-US" altLang="ko-KR" sz="2000" dirty="0"/>
              <a:t>parameter </a:t>
            </a:r>
            <a:r>
              <a:rPr lang="ko-KR" altLang="en-US" sz="2000"/>
              <a:t>필요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한 개의 </a:t>
            </a:r>
            <a:r>
              <a:rPr lang="en-US" altLang="ko-KR" sz="2000" dirty="0"/>
              <a:t>Gaussian</a:t>
            </a:r>
            <a:r>
              <a:rPr lang="ko-KR" altLang="en-US" sz="2000"/>
              <a:t>에는 </a:t>
            </a:r>
            <a:r>
              <a:rPr lang="en-US" altLang="ko-KR" sz="2000" dirty="0"/>
              <a:t>39</a:t>
            </a:r>
            <a:r>
              <a:rPr lang="ko-KR" altLang="en-US" sz="2000"/>
              <a:t>차의 </a:t>
            </a:r>
            <a:r>
              <a:rPr lang="en-US" altLang="ko-KR" sz="2000" dirty="0">
                <a:latin typeface="Symbol" panose="05050102010706020507" pitchFamily="18" charset="2"/>
              </a:rPr>
              <a:t>m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Symbol" panose="05050102010706020507" pitchFamily="18" charset="2"/>
              </a:rPr>
              <a:t>s</a:t>
            </a:r>
            <a:r>
              <a:rPr lang="en-US" altLang="ko-KR" sz="2000" dirty="0"/>
              <a:t> </a:t>
            </a:r>
            <a:r>
              <a:rPr lang="ko-KR" altLang="en-US" sz="2000"/>
              <a:t>가 필요</a:t>
            </a:r>
            <a:r>
              <a:rPr lang="en-US" altLang="ko-KR" sz="2000" dirty="0"/>
              <a:t>. (</a:t>
            </a:r>
            <a:r>
              <a:rPr lang="ko-KR" altLang="en-US" sz="2000"/>
              <a:t>참고</a:t>
            </a:r>
            <a:r>
              <a:rPr lang="en-US" altLang="ko-KR" sz="2000" dirty="0"/>
              <a:t>, feature vector</a:t>
            </a:r>
            <a:r>
              <a:rPr lang="ko-KR" altLang="en-US" sz="2000"/>
              <a:t>가 </a:t>
            </a:r>
            <a:r>
              <a:rPr lang="en-US" altLang="ko-KR" sz="2000" dirty="0"/>
              <a:t>39</a:t>
            </a:r>
            <a:r>
              <a:rPr lang="ko-KR" altLang="en-US" sz="2000"/>
              <a:t>차였음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/>
              <a:t>하나의 </a:t>
            </a:r>
            <a:r>
              <a:rPr lang="en-US" altLang="ko-KR" sz="2400" dirty="0"/>
              <a:t>Gaussian</a:t>
            </a:r>
            <a:r>
              <a:rPr lang="ko-KR" altLang="en-US" sz="2400"/>
              <a:t>에 </a:t>
            </a:r>
            <a:r>
              <a:rPr lang="en-US" altLang="ko-KR" sz="2400" dirty="0"/>
              <a:t>2*39 = 78</a:t>
            </a:r>
          </a:p>
          <a:p>
            <a:pPr lvl="1"/>
            <a:r>
              <a:rPr lang="ko-KR" altLang="en-US" sz="2000" dirty="0"/>
              <a:t>하나의 </a:t>
            </a:r>
            <a:r>
              <a:rPr lang="en-US" altLang="ko-KR" sz="2000" dirty="0" err="1"/>
              <a:t>triphone</a:t>
            </a:r>
            <a:r>
              <a:rPr lang="en-US" altLang="ko-KR" sz="2000" dirty="0"/>
              <a:t> state </a:t>
            </a:r>
            <a:r>
              <a:rPr lang="ko-KR" altLang="en-US" sz="2000"/>
              <a:t>당 필요한 </a:t>
            </a:r>
            <a:r>
              <a:rPr lang="en-US" altLang="ko-KR" sz="2000" dirty="0"/>
              <a:t>parameter </a:t>
            </a:r>
            <a:r>
              <a:rPr lang="ko-KR" altLang="en-US" sz="2000"/>
              <a:t>의 수</a:t>
            </a:r>
            <a:r>
              <a:rPr lang="en-US" altLang="ko-KR" sz="2000" dirty="0"/>
              <a:t> (16 mixture): 16*(1+2*39) = 1,264</a:t>
            </a:r>
          </a:p>
          <a:p>
            <a:pPr lvl="1"/>
            <a:r>
              <a:rPr lang="en-US" altLang="ko-KR" sz="2000" dirty="0" err="1"/>
              <a:t>Monophone</a:t>
            </a:r>
            <a:r>
              <a:rPr lang="en-US" altLang="ko-KR" sz="2000" dirty="0"/>
              <a:t> (50</a:t>
            </a:r>
            <a:r>
              <a:rPr lang="ko-KR" altLang="en-US" sz="2000"/>
              <a:t>개</a:t>
            </a:r>
            <a:r>
              <a:rPr lang="en-US" altLang="ko-KR" sz="2000" dirty="0"/>
              <a:t>): 63,200</a:t>
            </a:r>
          </a:p>
          <a:p>
            <a:pPr lvl="1"/>
            <a:r>
              <a:rPr lang="en-US" altLang="ko-KR" sz="2000" dirty="0" err="1"/>
              <a:t>Triphone</a:t>
            </a:r>
            <a:r>
              <a:rPr lang="en-US" altLang="ko-KR" sz="2000" dirty="0"/>
              <a:t> (1,000~10,000</a:t>
            </a:r>
            <a:r>
              <a:rPr lang="ko-KR" altLang="en-US" sz="2000"/>
              <a:t>개</a:t>
            </a:r>
            <a:r>
              <a:rPr lang="en-US" altLang="ko-KR" sz="2000" dirty="0"/>
              <a:t>): 10million </a:t>
            </a:r>
            <a:r>
              <a:rPr lang="ko-KR" altLang="en-US" sz="2000"/>
              <a:t>수준 </a:t>
            </a:r>
            <a:endParaRPr lang="en-US" altLang="ko-KR" sz="2400" dirty="0"/>
          </a:p>
          <a:p>
            <a:r>
              <a:rPr lang="en-US" altLang="ko-KR" sz="2400" dirty="0"/>
              <a:t>We need a very large amount of training data to train such a system</a:t>
            </a:r>
          </a:p>
        </p:txBody>
      </p:sp>
    </p:spTree>
    <p:extLst>
      <p:ext uri="{BB962C8B-B14F-4D97-AF65-F5344CB8AC3E}">
        <p14:creationId xmlns:p14="http://schemas.microsoft.com/office/powerpoint/2010/main" val="40553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음성인식기 모델의 세가지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Feature extractor: </a:t>
            </a:r>
            <a:r>
              <a:rPr lang="ko-KR" altLang="en-US"/>
              <a:t>음성을 </a:t>
            </a:r>
            <a:r>
              <a:rPr lang="en-US" altLang="ko-KR" dirty="0"/>
              <a:t>frame(10msec </a:t>
            </a:r>
            <a:r>
              <a:rPr lang="ko-KR" altLang="en-US"/>
              <a:t>정도 구간</a:t>
            </a:r>
            <a:r>
              <a:rPr lang="en-US" altLang="ko-KR" dirty="0"/>
              <a:t>) </a:t>
            </a:r>
            <a:r>
              <a:rPr lang="ko-KR" altLang="en-US"/>
              <a:t>으로 나누어서 주파수 도메인의 신호 </a:t>
            </a:r>
            <a:r>
              <a:rPr lang="en-US" altLang="ko-KR" dirty="0"/>
              <a:t>(X)</a:t>
            </a:r>
            <a:r>
              <a:rPr lang="ko-KR" altLang="en-US"/>
              <a:t>로 바꾼다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(ii) 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): </a:t>
            </a:r>
            <a:r>
              <a:rPr lang="ko-KR" altLang="en-US"/>
              <a:t>어떤 음소</a:t>
            </a:r>
            <a:r>
              <a:rPr lang="en-US" altLang="ko-KR" dirty="0"/>
              <a:t>(phoneme)</a:t>
            </a:r>
            <a:r>
              <a:rPr lang="ko-KR" altLang="en-US"/>
              <a:t>에서 어떤 </a:t>
            </a:r>
            <a:r>
              <a:rPr lang="en-US" altLang="ko-KR" dirty="0" err="1"/>
              <a:t>featur</a:t>
            </a:r>
            <a:r>
              <a:rPr lang="ko-KR" altLang="en-US"/>
              <a:t>가 나올 확률을 구한다</a:t>
            </a:r>
            <a:r>
              <a:rPr lang="en-US" altLang="ko-KR" dirty="0"/>
              <a:t>. GMM (Gaussian Mixture Model)</a:t>
            </a:r>
          </a:p>
          <a:p>
            <a:pPr marL="0" indent="0">
              <a:buNone/>
            </a:pPr>
            <a:r>
              <a:rPr lang="en-US" altLang="ko-KR" dirty="0"/>
              <a:t>(iii) 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): </a:t>
            </a:r>
            <a:r>
              <a:rPr lang="ko-KR" altLang="en-US"/>
              <a:t>어떤 음소상태에 있을 </a:t>
            </a:r>
            <a:r>
              <a:rPr lang="en-US" altLang="ko-KR" dirty="0"/>
              <a:t>a priori </a:t>
            </a:r>
            <a:r>
              <a:rPr lang="ko-KR" altLang="en-US"/>
              <a:t>정보를 구한다</a:t>
            </a:r>
            <a:r>
              <a:rPr lang="en-US" altLang="ko-KR" dirty="0"/>
              <a:t>. (Hidden Markov Model)</a:t>
            </a:r>
          </a:p>
        </p:txBody>
      </p:sp>
    </p:spTree>
    <p:extLst>
      <p:ext uri="{BB962C8B-B14F-4D97-AF65-F5344CB8AC3E}">
        <p14:creationId xmlns:p14="http://schemas.microsoft.com/office/powerpoint/2010/main" val="405800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통계적 방법</a:t>
            </a:r>
            <a:endParaRPr lang="en-US" altLang="ko-KR" dirty="0"/>
          </a:p>
          <a:p>
            <a:pPr lvl="1"/>
            <a:r>
              <a:rPr lang="en-US" altLang="ko-KR" dirty="0"/>
              <a:t>Gaussian mixture model</a:t>
            </a:r>
            <a:r>
              <a:rPr lang="ko-KR" altLang="en-US"/>
              <a:t>을 이용한 </a:t>
            </a:r>
            <a:r>
              <a:rPr lang="en-US" altLang="ko-KR" dirty="0" err="1"/>
              <a:t>tri-state</a:t>
            </a:r>
            <a:r>
              <a:rPr lang="en-US" altLang="ko-KR" dirty="0"/>
              <a:t> phone modeling</a:t>
            </a:r>
          </a:p>
          <a:p>
            <a:pPr lvl="1"/>
            <a:r>
              <a:rPr lang="en-US" altLang="ko-KR" dirty="0"/>
              <a:t>Hidden Markov model</a:t>
            </a:r>
            <a:r>
              <a:rPr lang="ko-KR" altLang="en-US"/>
              <a:t>을 이용한 단어와 언어 모델</a:t>
            </a:r>
            <a:endParaRPr lang="en-US" altLang="ko-KR" dirty="0"/>
          </a:p>
          <a:p>
            <a:r>
              <a:rPr lang="ko-KR" altLang="en-US" dirty="0"/>
              <a:t>인공신경망 방법</a:t>
            </a:r>
            <a:endParaRPr lang="en-US" altLang="ko-KR" dirty="0"/>
          </a:p>
          <a:p>
            <a:pPr lvl="1"/>
            <a:r>
              <a:rPr lang="en-US" altLang="ko-KR" dirty="0"/>
              <a:t>DNN (deep neural network)</a:t>
            </a:r>
            <a:r>
              <a:rPr lang="ko-KR" altLang="en-US"/>
              <a:t>을 이용한 </a:t>
            </a:r>
            <a:r>
              <a:rPr lang="en-US" altLang="ko-KR" dirty="0"/>
              <a:t>phone modeling (tri-phone, mono-phone)</a:t>
            </a:r>
          </a:p>
          <a:p>
            <a:pPr lvl="1"/>
            <a:r>
              <a:rPr lang="en-US" altLang="ko-KR" dirty="0"/>
              <a:t>CTC (Connectionist Temporal Classification) </a:t>
            </a:r>
            <a:r>
              <a:rPr lang="ko-KR" altLang="en-US"/>
              <a:t>기반의 </a:t>
            </a:r>
            <a:r>
              <a:rPr lang="en-US" altLang="ko-KR" dirty="0"/>
              <a:t>end-to-end speech recognition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10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Maximum likelihood (</a:t>
            </a:r>
            <a:r>
              <a:rPr lang="ko-KR" altLang="en-US" sz="3600"/>
              <a:t>최대우도</a:t>
            </a:r>
            <a:r>
              <a:rPr lang="en-US" altLang="ko-KR" sz="3600" dirty="0"/>
              <a:t>) and Maximum a Posteriori (</a:t>
            </a:r>
            <a:r>
              <a:rPr lang="ko-KR" altLang="en-US" sz="3600"/>
              <a:t>최대 사후확율</a:t>
            </a:r>
            <a:r>
              <a:rPr lang="en-US" altLang="ko-KR" sz="3600" dirty="0"/>
              <a:t>)</a:t>
            </a:r>
            <a:endParaRPr lang="ko-KR" altLang="en-US" sz="360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8650" y="1520792"/>
            <a:ext cx="7886700" cy="503401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Maximum likelihood classification: </a:t>
            </a:r>
            <a:r>
              <a:rPr lang="ko-KR" altLang="en-US"/>
              <a:t>소리를 </a:t>
            </a:r>
            <a:r>
              <a:rPr lang="ko-KR" altLang="en-US" dirty="0"/>
              <a:t>듣고</a:t>
            </a:r>
            <a:r>
              <a:rPr lang="en-US" altLang="ko-KR" dirty="0"/>
              <a:t>, </a:t>
            </a:r>
            <a:r>
              <a:rPr lang="ko-KR" altLang="en-US"/>
              <a:t>그 발음이 나왔을 가장 그럴 듯한 발음으로 판단하는 것 </a:t>
            </a:r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       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/>
              <a:t>참고 </a:t>
            </a:r>
            <a:r>
              <a:rPr lang="en-US" altLang="ko-KR" dirty="0"/>
              <a:t>X</a:t>
            </a:r>
            <a:r>
              <a:rPr lang="ko-KR" altLang="en-US"/>
              <a:t>는 </a:t>
            </a:r>
            <a:r>
              <a:rPr lang="en-US" altLang="ko-KR" dirty="0"/>
              <a:t>input feature, </a:t>
            </a:r>
            <a:r>
              <a:rPr lang="en-US" altLang="ko-KR" dirty="0" err="1"/>
              <a:t>Cj</a:t>
            </a:r>
            <a:r>
              <a:rPr lang="en-US" altLang="ko-KR" dirty="0"/>
              <a:t> </a:t>
            </a:r>
            <a:r>
              <a:rPr lang="ko-KR" altLang="en-US"/>
              <a:t>는</a:t>
            </a:r>
            <a:r>
              <a:rPr lang="en-US" altLang="ko-KR" dirty="0"/>
              <a:t> j </a:t>
            </a:r>
            <a:r>
              <a:rPr lang="ko-KR" altLang="en-US"/>
              <a:t>번째 </a:t>
            </a:r>
            <a:r>
              <a:rPr lang="en-US" altLang="ko-KR" dirty="0"/>
              <a:t>class)</a:t>
            </a:r>
          </a:p>
          <a:p>
            <a:r>
              <a:rPr lang="en-US" altLang="ko-KR" dirty="0"/>
              <a:t>Max a posteriori (MAP) </a:t>
            </a:r>
            <a:r>
              <a:rPr lang="ko-KR" altLang="en-US"/>
              <a:t>상황을 고려해서 판단하는 것 </a:t>
            </a:r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X|C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Speech</a:t>
            </a:r>
            <a:r>
              <a:rPr lang="ko-KR" altLang="en-US"/>
              <a:t>의 경우 </a:t>
            </a:r>
            <a:r>
              <a:rPr lang="en-US" altLang="ko-KR" dirty="0"/>
              <a:t>P(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j</a:t>
            </a:r>
            <a:r>
              <a:rPr lang="en-US" altLang="ko-KR" dirty="0"/>
              <a:t>) </a:t>
            </a:r>
            <a:r>
              <a:rPr lang="ko-KR" altLang="en-US"/>
              <a:t>가 </a:t>
            </a:r>
            <a:r>
              <a:rPr lang="en-US" altLang="ko-KR" dirty="0"/>
              <a:t>sequence</a:t>
            </a:r>
            <a:r>
              <a:rPr lang="ko-KR" altLang="en-US"/>
              <a:t>의 형태로 나타내진다</a:t>
            </a:r>
            <a:r>
              <a:rPr lang="en-US" altLang="ko-KR" dirty="0"/>
              <a:t>.  (Sam?..) -&gt; </a:t>
            </a:r>
            <a:r>
              <a:rPr lang="en-US" altLang="ko-KR" dirty="0">
                <a:solidFill>
                  <a:srgbClr val="FF0000"/>
                </a:solidFill>
              </a:rPr>
              <a:t>Hidden Markov Model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(Lexicon: phoneme sequence</a:t>
            </a:r>
            <a:r>
              <a:rPr lang="ko-KR" altLang="en-US"/>
              <a:t> </a:t>
            </a:r>
            <a:r>
              <a:rPr lang="en-US" altLang="ko-KR" dirty="0"/>
              <a:t>model, Language model: word sequence model)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032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(iii) Hidden Markov Model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phone sequence</a:t>
            </a:r>
            <a:r>
              <a:rPr lang="ko-KR" altLang="en-US"/>
              <a:t> 의 연결로 </a:t>
            </a:r>
            <a:r>
              <a:rPr lang="en-US" altLang="ko-KR" dirty="0"/>
              <a:t>transition probability</a:t>
            </a:r>
            <a:r>
              <a:rPr lang="ko-KR" altLang="en-US"/>
              <a:t>를 나타냄</a:t>
            </a:r>
            <a:endParaRPr lang="en-US" altLang="ko-KR" dirty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755900"/>
            <a:ext cx="9105900" cy="3552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6204181"/>
            <a:ext cx="777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https://www.inf.ed.ac.uk/teaching/courses/asr/2016-17/asr04-cdhmm.pdf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6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Markov model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8060" y="1166018"/>
            <a:ext cx="8507288" cy="4525963"/>
          </a:xfrm>
        </p:spPr>
        <p:txBody>
          <a:bodyPr/>
          <a:lstStyle/>
          <a:p>
            <a:r>
              <a:rPr lang="en-US" altLang="ko-KR" dirty="0"/>
              <a:t>Probabilities of transitioning from one state to another (state: </a:t>
            </a:r>
            <a:r>
              <a:rPr lang="ko-KR" altLang="en-US"/>
              <a:t>지속이 될 수 있는 어떤 상태</a:t>
            </a:r>
            <a:r>
              <a:rPr lang="en-US" altLang="ko-KR" dirty="0"/>
              <a:t>), </a:t>
            </a:r>
            <a:r>
              <a:rPr lang="ko-KR" altLang="en-US"/>
              <a:t>현재의 </a:t>
            </a:r>
            <a:r>
              <a:rPr lang="en-US" altLang="ko-KR" dirty="0"/>
              <a:t>state</a:t>
            </a:r>
            <a:r>
              <a:rPr lang="ko-KR" altLang="en-US"/>
              <a:t>에 의해 미래 </a:t>
            </a:r>
            <a:r>
              <a:rPr lang="en-US" altLang="ko-KR" dirty="0"/>
              <a:t>state</a:t>
            </a:r>
            <a:r>
              <a:rPr lang="ko-KR" altLang="en-US"/>
              <a:t>가 결정이 됨 </a:t>
            </a:r>
            <a:r>
              <a:rPr lang="en-US" altLang="ko-KR" dirty="0"/>
              <a:t>(</a:t>
            </a:r>
            <a:r>
              <a:rPr lang="ko-KR" altLang="en-US"/>
              <a:t>매우 간단한 </a:t>
            </a:r>
            <a:r>
              <a:rPr lang="en-US" altLang="ko-KR" dirty="0"/>
              <a:t>sequence </a:t>
            </a:r>
            <a:r>
              <a:rPr lang="ko-KR" altLang="en-US"/>
              <a:t>모델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Self loop: </a:t>
            </a:r>
            <a:r>
              <a:rPr lang="ko-KR" altLang="en-US"/>
              <a:t>그 상태에 계속 있는 경우</a:t>
            </a:r>
            <a:endParaRPr lang="en-US" altLang="ko-KR" dirty="0"/>
          </a:p>
          <a:p>
            <a:pPr lvl="1"/>
            <a:r>
              <a:rPr lang="ko-KR" altLang="en-US" dirty="0"/>
              <a:t>어떤 상태에서 생성되는 확률의 합은 </a:t>
            </a:r>
            <a:r>
              <a:rPr lang="en-US" altLang="ko-KR" dirty="0"/>
              <a:t>100%</a:t>
            </a:r>
          </a:p>
          <a:p>
            <a:pPr lvl="1"/>
            <a:r>
              <a:rPr lang="ko-KR" altLang="en-US" dirty="0"/>
              <a:t>단어의 발음모델</a:t>
            </a:r>
            <a:r>
              <a:rPr lang="en-US" altLang="ko-KR" dirty="0"/>
              <a:t>, </a:t>
            </a:r>
            <a:r>
              <a:rPr lang="ko-KR" altLang="en-US"/>
              <a:t>언어모델</a:t>
            </a:r>
            <a:r>
              <a:rPr lang="en-US" altLang="ko-KR" dirty="0"/>
              <a:t>(bigram)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4725144"/>
            <a:ext cx="63436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Hidden Markov model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Hidden: </a:t>
            </a:r>
            <a:r>
              <a:rPr lang="ko-KR" altLang="en-US"/>
              <a:t>현재 어떤 </a:t>
            </a:r>
            <a:r>
              <a:rPr lang="en-US" altLang="ko-KR" dirty="0"/>
              <a:t>state</a:t>
            </a:r>
            <a:r>
              <a:rPr lang="ko-KR" altLang="en-US"/>
              <a:t>인지 불확실한 것</a:t>
            </a:r>
            <a:endParaRPr lang="en-US" altLang="ko-KR" dirty="0"/>
          </a:p>
          <a:p>
            <a:r>
              <a:rPr lang="ko-KR" altLang="en-US" dirty="0"/>
              <a:t>그 </a:t>
            </a:r>
            <a:r>
              <a:rPr lang="en-US" altLang="ko-KR" dirty="0"/>
              <a:t>state</a:t>
            </a:r>
            <a:r>
              <a:rPr lang="ko-KR" altLang="en-US"/>
              <a:t>에서 나오는 소리의 확률분포를 이용하여 </a:t>
            </a:r>
            <a:r>
              <a:rPr lang="en-US" altLang="ko-KR" dirty="0"/>
              <a:t>guess</a:t>
            </a:r>
            <a:r>
              <a:rPr lang="ko-KR" altLang="en-US"/>
              <a:t>를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확률분포를 </a:t>
            </a:r>
            <a:r>
              <a:rPr lang="en-US" altLang="ko-KR" dirty="0"/>
              <a:t>GMM</a:t>
            </a:r>
            <a:r>
              <a:rPr lang="ko-KR" altLang="en-US"/>
              <a:t>으로 나타낸다</a:t>
            </a:r>
            <a:r>
              <a:rPr lang="en-US" altLang="ko-KR" dirty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B29D668-157F-4162-9E8E-67BE8B0103A8}" type="slidenum">
              <a:rPr lang="en-US" altLang="ko-KR" smtClean="0">
                <a:latin typeface="굴림" charset="-127"/>
                <a:ea typeface="굴림" charset="-127"/>
              </a:rPr>
              <a:pPr/>
              <a:t>44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3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HMM</a:t>
            </a:r>
            <a:r>
              <a:rPr lang="ko-KR" altLang="en-US"/>
              <a:t>과 음성신호의 대응관계</a:t>
            </a:r>
          </a:p>
        </p:txBody>
      </p:sp>
      <p:grpSp>
        <p:nvGrpSpPr>
          <p:cNvPr id="2" name="Group 214"/>
          <p:cNvGrpSpPr>
            <a:grpSpLocks/>
          </p:cNvGrpSpPr>
          <p:nvPr/>
        </p:nvGrpSpPr>
        <p:grpSpPr bwMode="auto">
          <a:xfrm>
            <a:off x="696913" y="3111500"/>
            <a:ext cx="7507287" cy="3316288"/>
            <a:chOff x="376" y="2032"/>
            <a:chExt cx="4729" cy="2089"/>
          </a:xfrm>
        </p:grpSpPr>
        <p:sp>
          <p:nvSpPr>
            <p:cNvPr id="13327" name="Oval 5"/>
            <p:cNvSpPr>
              <a:spLocks noChangeArrowheads="1"/>
            </p:cNvSpPr>
            <p:nvPr/>
          </p:nvSpPr>
          <p:spPr bwMode="auto">
            <a:xfrm>
              <a:off x="1448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8" name="Oval 6"/>
            <p:cNvSpPr>
              <a:spLocks noChangeArrowheads="1"/>
            </p:cNvSpPr>
            <p:nvPr/>
          </p:nvSpPr>
          <p:spPr bwMode="auto">
            <a:xfrm>
              <a:off x="1784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9" name="Oval 7"/>
            <p:cNvSpPr>
              <a:spLocks noChangeArrowheads="1"/>
            </p:cNvSpPr>
            <p:nvPr/>
          </p:nvSpPr>
          <p:spPr bwMode="auto">
            <a:xfrm>
              <a:off x="2120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0" name="Line 11"/>
            <p:cNvSpPr>
              <a:spLocks noChangeShapeType="1"/>
            </p:cNvSpPr>
            <p:nvPr/>
          </p:nvSpPr>
          <p:spPr bwMode="auto">
            <a:xfrm>
              <a:off x="1592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12"/>
            <p:cNvSpPr>
              <a:spLocks noChangeShapeType="1"/>
            </p:cNvSpPr>
            <p:nvPr/>
          </p:nvSpPr>
          <p:spPr bwMode="auto">
            <a:xfrm>
              <a:off x="1928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2" name="Line 13"/>
            <p:cNvSpPr>
              <a:spLocks noChangeShapeType="1"/>
            </p:cNvSpPr>
            <p:nvPr/>
          </p:nvSpPr>
          <p:spPr bwMode="auto">
            <a:xfrm>
              <a:off x="2264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3" name="Oval 18"/>
            <p:cNvSpPr>
              <a:spLocks noChangeArrowheads="1"/>
            </p:cNvSpPr>
            <p:nvPr/>
          </p:nvSpPr>
          <p:spPr bwMode="auto">
            <a:xfrm>
              <a:off x="2456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4" name="Oval 19"/>
            <p:cNvSpPr>
              <a:spLocks noChangeArrowheads="1"/>
            </p:cNvSpPr>
            <p:nvPr/>
          </p:nvSpPr>
          <p:spPr bwMode="auto">
            <a:xfrm>
              <a:off x="2792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5" name="Oval 20"/>
            <p:cNvSpPr>
              <a:spLocks noChangeArrowheads="1"/>
            </p:cNvSpPr>
            <p:nvPr/>
          </p:nvSpPr>
          <p:spPr bwMode="auto">
            <a:xfrm>
              <a:off x="3128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4"/>
            <p:cNvSpPr>
              <a:spLocks noChangeShapeType="1"/>
            </p:cNvSpPr>
            <p:nvPr/>
          </p:nvSpPr>
          <p:spPr bwMode="auto">
            <a:xfrm>
              <a:off x="2600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7" name="Line 25"/>
            <p:cNvSpPr>
              <a:spLocks noChangeShapeType="1"/>
            </p:cNvSpPr>
            <p:nvPr/>
          </p:nvSpPr>
          <p:spPr bwMode="auto">
            <a:xfrm>
              <a:off x="2936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8" name="Line 26"/>
            <p:cNvSpPr>
              <a:spLocks noChangeShapeType="1"/>
            </p:cNvSpPr>
            <p:nvPr/>
          </p:nvSpPr>
          <p:spPr bwMode="auto">
            <a:xfrm>
              <a:off x="3272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9" name="Oval 31"/>
            <p:cNvSpPr>
              <a:spLocks noChangeArrowheads="1"/>
            </p:cNvSpPr>
            <p:nvPr/>
          </p:nvSpPr>
          <p:spPr bwMode="auto">
            <a:xfrm>
              <a:off x="3464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Oval 32"/>
            <p:cNvSpPr>
              <a:spLocks noChangeArrowheads="1"/>
            </p:cNvSpPr>
            <p:nvPr/>
          </p:nvSpPr>
          <p:spPr bwMode="auto">
            <a:xfrm>
              <a:off x="3800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1" name="Oval 33"/>
            <p:cNvSpPr>
              <a:spLocks noChangeArrowheads="1"/>
            </p:cNvSpPr>
            <p:nvPr/>
          </p:nvSpPr>
          <p:spPr bwMode="auto">
            <a:xfrm>
              <a:off x="4136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2" name="Line 37"/>
            <p:cNvSpPr>
              <a:spLocks noChangeShapeType="1"/>
            </p:cNvSpPr>
            <p:nvPr/>
          </p:nvSpPr>
          <p:spPr bwMode="auto">
            <a:xfrm>
              <a:off x="3608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8"/>
            <p:cNvSpPr>
              <a:spLocks noChangeShapeType="1"/>
            </p:cNvSpPr>
            <p:nvPr/>
          </p:nvSpPr>
          <p:spPr bwMode="auto">
            <a:xfrm>
              <a:off x="3944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9"/>
            <p:cNvSpPr>
              <a:spLocks noChangeShapeType="1"/>
            </p:cNvSpPr>
            <p:nvPr/>
          </p:nvSpPr>
          <p:spPr bwMode="auto">
            <a:xfrm>
              <a:off x="4280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" name="Group 211"/>
            <p:cNvGrpSpPr>
              <a:grpSpLocks/>
            </p:cNvGrpSpPr>
            <p:nvPr/>
          </p:nvGrpSpPr>
          <p:grpSpPr bwMode="auto">
            <a:xfrm>
              <a:off x="1400" y="2032"/>
              <a:ext cx="2928" cy="200"/>
              <a:chOff x="1384" y="1384"/>
              <a:chExt cx="2928" cy="624"/>
            </a:xfrm>
          </p:grpSpPr>
          <p:sp>
            <p:nvSpPr>
              <p:cNvPr id="13504" name="Oval 8"/>
              <p:cNvSpPr>
                <a:spLocks noChangeArrowheads="1"/>
              </p:cNvSpPr>
              <p:nvPr/>
            </p:nvSpPr>
            <p:spPr bwMode="auto">
              <a:xfrm>
                <a:off x="1384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5" name="Oval 9"/>
              <p:cNvSpPr>
                <a:spLocks noChangeArrowheads="1"/>
              </p:cNvSpPr>
              <p:nvPr/>
            </p:nvSpPr>
            <p:spPr bwMode="auto">
              <a:xfrm>
                <a:off x="1720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6" name="Oval 10"/>
              <p:cNvSpPr>
                <a:spLocks noChangeArrowheads="1"/>
              </p:cNvSpPr>
              <p:nvPr/>
            </p:nvSpPr>
            <p:spPr bwMode="auto">
              <a:xfrm>
                <a:off x="2056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7" name="Line 14"/>
              <p:cNvSpPr>
                <a:spLocks noChangeShapeType="1"/>
              </p:cNvSpPr>
              <p:nvPr/>
            </p:nvSpPr>
            <p:spPr bwMode="auto">
              <a:xfrm flipV="1">
                <a:off x="1624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8" name="Line 15"/>
              <p:cNvSpPr>
                <a:spLocks noChangeShapeType="1"/>
              </p:cNvSpPr>
              <p:nvPr/>
            </p:nvSpPr>
            <p:spPr bwMode="auto">
              <a:xfrm flipV="1">
                <a:off x="1960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9" name="Line 16"/>
              <p:cNvSpPr>
                <a:spLocks noChangeShapeType="1"/>
              </p:cNvSpPr>
              <p:nvPr/>
            </p:nvSpPr>
            <p:spPr bwMode="auto">
              <a:xfrm flipV="1">
                <a:off x="2296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0" name="Oval 21"/>
              <p:cNvSpPr>
                <a:spLocks noChangeArrowheads="1"/>
              </p:cNvSpPr>
              <p:nvPr/>
            </p:nvSpPr>
            <p:spPr bwMode="auto">
              <a:xfrm>
                <a:off x="2392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1" name="Oval 22"/>
              <p:cNvSpPr>
                <a:spLocks noChangeArrowheads="1"/>
              </p:cNvSpPr>
              <p:nvPr/>
            </p:nvSpPr>
            <p:spPr bwMode="auto">
              <a:xfrm>
                <a:off x="2728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2" name="Oval 23"/>
              <p:cNvSpPr>
                <a:spLocks noChangeArrowheads="1"/>
              </p:cNvSpPr>
              <p:nvPr/>
            </p:nvSpPr>
            <p:spPr bwMode="auto">
              <a:xfrm>
                <a:off x="3064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3" name="Line 27"/>
              <p:cNvSpPr>
                <a:spLocks noChangeShapeType="1"/>
              </p:cNvSpPr>
              <p:nvPr/>
            </p:nvSpPr>
            <p:spPr bwMode="auto">
              <a:xfrm flipV="1">
                <a:off x="2632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4" name="Line 28"/>
              <p:cNvSpPr>
                <a:spLocks noChangeShapeType="1"/>
              </p:cNvSpPr>
              <p:nvPr/>
            </p:nvSpPr>
            <p:spPr bwMode="auto">
              <a:xfrm flipV="1">
                <a:off x="2968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5" name="Line 29"/>
              <p:cNvSpPr>
                <a:spLocks noChangeShapeType="1"/>
              </p:cNvSpPr>
              <p:nvPr/>
            </p:nvSpPr>
            <p:spPr bwMode="auto">
              <a:xfrm flipV="1">
                <a:off x="3304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6" name="Oval 34"/>
              <p:cNvSpPr>
                <a:spLocks noChangeArrowheads="1"/>
              </p:cNvSpPr>
              <p:nvPr/>
            </p:nvSpPr>
            <p:spPr bwMode="auto">
              <a:xfrm>
                <a:off x="3400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7" name="Oval 35"/>
              <p:cNvSpPr>
                <a:spLocks noChangeArrowheads="1"/>
              </p:cNvSpPr>
              <p:nvPr/>
            </p:nvSpPr>
            <p:spPr bwMode="auto">
              <a:xfrm>
                <a:off x="3736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8" name="Oval 36"/>
              <p:cNvSpPr>
                <a:spLocks noChangeArrowheads="1"/>
              </p:cNvSpPr>
              <p:nvPr/>
            </p:nvSpPr>
            <p:spPr bwMode="auto">
              <a:xfrm>
                <a:off x="4072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19" name="Line 40"/>
              <p:cNvSpPr>
                <a:spLocks noChangeShapeType="1"/>
              </p:cNvSpPr>
              <p:nvPr/>
            </p:nvSpPr>
            <p:spPr bwMode="auto">
              <a:xfrm flipV="1">
                <a:off x="3640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20" name="Line 41"/>
              <p:cNvSpPr>
                <a:spLocks noChangeShapeType="1"/>
              </p:cNvSpPr>
              <p:nvPr/>
            </p:nvSpPr>
            <p:spPr bwMode="auto">
              <a:xfrm flipV="1">
                <a:off x="3976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21" name="Line 42"/>
              <p:cNvSpPr>
                <a:spLocks noChangeShapeType="1"/>
              </p:cNvSpPr>
              <p:nvPr/>
            </p:nvSpPr>
            <p:spPr bwMode="auto">
              <a:xfrm flipV="1">
                <a:off x="4312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aphicFrame>
          <p:nvGraphicFramePr>
            <p:cNvPr id="13314" name="Object 45"/>
            <p:cNvGraphicFramePr>
              <a:graphicFrameLocks noChangeAspect="1"/>
            </p:cNvGraphicFramePr>
            <p:nvPr/>
          </p:nvGraphicFramePr>
          <p:xfrm>
            <a:off x="1448" y="2184"/>
            <a:ext cx="15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Equation" r:id="rId4" imgW="139680" imgH="215640" progId="Equation.3">
                    <p:embed/>
                  </p:oleObj>
                </mc:Choice>
                <mc:Fallback>
                  <p:oleObj name="Equation" r:id="rId4" imgW="139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8" y="2184"/>
                          <a:ext cx="15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46"/>
            <p:cNvGraphicFramePr>
              <a:graphicFrameLocks noChangeAspect="1"/>
            </p:cNvGraphicFramePr>
            <p:nvPr/>
          </p:nvGraphicFramePr>
          <p:xfrm>
            <a:off x="1784" y="2184"/>
            <a:ext cx="16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Equation" r:id="rId6" imgW="152280" imgH="215640" progId="Equation.3">
                    <p:embed/>
                  </p:oleObj>
                </mc:Choice>
                <mc:Fallback>
                  <p:oleObj name="Equation" r:id="rId6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4" y="2184"/>
                          <a:ext cx="16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47"/>
            <p:cNvGraphicFramePr>
              <a:graphicFrameLocks noChangeAspect="1"/>
            </p:cNvGraphicFramePr>
            <p:nvPr/>
          </p:nvGraphicFramePr>
          <p:xfrm>
            <a:off x="2120" y="2184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8" imgW="152280" imgH="228600" progId="Equation.3">
                    <p:embed/>
                  </p:oleObj>
                </mc:Choice>
                <mc:Fallback>
                  <p:oleObj name="Equation" r:id="rId8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0" y="2184"/>
                          <a:ext cx="16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6" name="Text Box 48"/>
            <p:cNvSpPr txBox="1">
              <a:spLocks noChangeArrowheads="1"/>
            </p:cNvSpPr>
            <p:nvPr/>
          </p:nvSpPr>
          <p:spPr bwMode="auto">
            <a:xfrm>
              <a:off x="1816" y="2408"/>
              <a:ext cx="24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itchFamily="18" charset="0"/>
                </a:rPr>
                <a:t>ㅕ</a:t>
              </a:r>
            </a:p>
          </p:txBody>
        </p:sp>
        <p:sp>
          <p:nvSpPr>
            <p:cNvPr id="13347" name="Text Box 49"/>
            <p:cNvSpPr txBox="1">
              <a:spLocks noChangeArrowheads="1"/>
            </p:cNvSpPr>
            <p:nvPr/>
          </p:nvSpPr>
          <p:spPr bwMode="auto">
            <a:xfrm>
              <a:off x="2816" y="2424"/>
              <a:ext cx="24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itchFamily="18" charset="0"/>
                </a:rPr>
                <a:t>ㄹ</a:t>
              </a:r>
            </a:p>
          </p:txBody>
        </p:sp>
        <p:sp>
          <p:nvSpPr>
            <p:cNvPr id="13348" name="Text Box 50"/>
            <p:cNvSpPr txBox="1">
              <a:spLocks noChangeArrowheads="1"/>
            </p:cNvSpPr>
            <p:nvPr/>
          </p:nvSpPr>
          <p:spPr bwMode="auto">
            <a:xfrm>
              <a:off x="3896" y="2424"/>
              <a:ext cx="240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itchFamily="18" charset="0"/>
                </a:rPr>
                <a:t>ㅓ</a:t>
              </a:r>
            </a:p>
          </p:txBody>
        </p:sp>
        <p:sp>
          <p:nvSpPr>
            <p:cNvPr id="13349" name="Line 51"/>
            <p:cNvSpPr>
              <a:spLocks noChangeShapeType="1"/>
            </p:cNvSpPr>
            <p:nvPr/>
          </p:nvSpPr>
          <p:spPr bwMode="auto">
            <a:xfrm flipH="1">
              <a:off x="1736" y="2368"/>
              <a:ext cx="112" cy="4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52"/>
            <p:cNvSpPr>
              <a:spLocks noChangeShapeType="1"/>
            </p:cNvSpPr>
            <p:nvPr/>
          </p:nvSpPr>
          <p:spPr bwMode="auto">
            <a:xfrm>
              <a:off x="1848" y="2384"/>
              <a:ext cx="5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53"/>
            <p:cNvSpPr>
              <a:spLocks noChangeShapeType="1"/>
            </p:cNvSpPr>
            <p:nvPr/>
          </p:nvSpPr>
          <p:spPr bwMode="auto">
            <a:xfrm flipH="1">
              <a:off x="2104" y="2400"/>
              <a:ext cx="64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Line 54"/>
            <p:cNvSpPr>
              <a:spLocks noChangeShapeType="1"/>
            </p:cNvSpPr>
            <p:nvPr/>
          </p:nvSpPr>
          <p:spPr bwMode="auto">
            <a:xfrm flipH="1">
              <a:off x="2480" y="2384"/>
              <a:ext cx="4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3" name="Line 55"/>
            <p:cNvSpPr>
              <a:spLocks noChangeShapeType="1"/>
            </p:cNvSpPr>
            <p:nvPr/>
          </p:nvSpPr>
          <p:spPr bwMode="auto">
            <a:xfrm flipH="1">
              <a:off x="2680" y="2376"/>
              <a:ext cx="176" cy="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Oval 56"/>
            <p:cNvSpPr>
              <a:spLocks noChangeArrowheads="1"/>
            </p:cNvSpPr>
            <p:nvPr/>
          </p:nvSpPr>
          <p:spPr bwMode="auto">
            <a:xfrm>
              <a:off x="1112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5" name="Line 57"/>
            <p:cNvSpPr>
              <a:spLocks noChangeShapeType="1"/>
            </p:cNvSpPr>
            <p:nvPr/>
          </p:nvSpPr>
          <p:spPr bwMode="auto">
            <a:xfrm>
              <a:off x="1256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213"/>
            <p:cNvGrpSpPr>
              <a:grpSpLocks/>
            </p:cNvGrpSpPr>
            <p:nvPr/>
          </p:nvGrpSpPr>
          <p:grpSpPr bwMode="auto">
            <a:xfrm>
              <a:off x="1352" y="2040"/>
              <a:ext cx="3024" cy="576"/>
              <a:chOff x="1352" y="1816"/>
              <a:chExt cx="3024" cy="752"/>
            </a:xfrm>
          </p:grpSpPr>
          <p:sp>
            <p:nvSpPr>
              <p:cNvPr id="13500" name="Line 43"/>
              <p:cNvSpPr>
                <a:spLocks noChangeShapeType="1"/>
              </p:cNvSpPr>
              <p:nvPr/>
            </p:nvSpPr>
            <p:spPr bwMode="auto">
              <a:xfrm>
                <a:off x="2360" y="1832"/>
                <a:ext cx="0" cy="7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1" name="Line 44"/>
              <p:cNvSpPr>
                <a:spLocks noChangeShapeType="1"/>
              </p:cNvSpPr>
              <p:nvPr/>
            </p:nvSpPr>
            <p:spPr bwMode="auto">
              <a:xfrm>
                <a:off x="3368" y="1824"/>
                <a:ext cx="0" cy="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2" name="Line 58"/>
              <p:cNvSpPr>
                <a:spLocks noChangeShapeType="1"/>
              </p:cNvSpPr>
              <p:nvPr/>
            </p:nvSpPr>
            <p:spPr bwMode="auto">
              <a:xfrm>
                <a:off x="1352" y="1840"/>
                <a:ext cx="0" cy="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503" name="Line 59"/>
              <p:cNvSpPr>
                <a:spLocks noChangeShapeType="1"/>
              </p:cNvSpPr>
              <p:nvPr/>
            </p:nvSpPr>
            <p:spPr bwMode="auto">
              <a:xfrm>
                <a:off x="4376" y="1816"/>
                <a:ext cx="0" cy="7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3357" name="Text Box 61"/>
            <p:cNvSpPr txBox="1">
              <a:spLocks noChangeArrowheads="1"/>
            </p:cNvSpPr>
            <p:nvPr/>
          </p:nvSpPr>
          <p:spPr bwMode="auto">
            <a:xfrm>
              <a:off x="392" y="2184"/>
              <a:ext cx="4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Times New Roman" pitchFamily="18" charset="0"/>
                </a:rPr>
                <a:t>HMM</a:t>
              </a:r>
            </a:p>
          </p:txBody>
        </p:sp>
        <p:sp>
          <p:nvSpPr>
            <p:cNvPr id="13358" name="Line 62"/>
            <p:cNvSpPr>
              <a:spLocks noChangeShapeType="1"/>
            </p:cNvSpPr>
            <p:nvPr/>
          </p:nvSpPr>
          <p:spPr bwMode="auto">
            <a:xfrm flipH="1">
              <a:off x="1152" y="2384"/>
              <a:ext cx="344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13317" name="Object 124"/>
            <p:cNvGraphicFramePr>
              <a:graphicFrameLocks noChangeAspect="1"/>
            </p:cNvGraphicFramePr>
            <p:nvPr/>
          </p:nvGraphicFramePr>
          <p:xfrm>
            <a:off x="875" y="2610"/>
            <a:ext cx="391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10" imgW="406080" imgH="241200" progId="Equation.3">
                    <p:embed/>
                  </p:oleObj>
                </mc:Choice>
                <mc:Fallback>
                  <p:oleObj name="Equation" r:id="rId10" imgW="4060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" y="2610"/>
                          <a:ext cx="391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59" name="Line 193"/>
            <p:cNvSpPr>
              <a:spLocks noChangeShapeType="1"/>
            </p:cNvSpPr>
            <p:nvPr/>
          </p:nvSpPr>
          <p:spPr bwMode="auto">
            <a:xfrm flipH="1">
              <a:off x="1520" y="2384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0" name="Line 194"/>
            <p:cNvSpPr>
              <a:spLocks noChangeShapeType="1"/>
            </p:cNvSpPr>
            <p:nvPr/>
          </p:nvSpPr>
          <p:spPr bwMode="auto">
            <a:xfrm>
              <a:off x="2184" y="239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195"/>
            <p:cNvSpPr>
              <a:spLocks noChangeShapeType="1"/>
            </p:cNvSpPr>
            <p:nvPr/>
          </p:nvSpPr>
          <p:spPr bwMode="auto">
            <a:xfrm flipH="1">
              <a:off x="1336" y="2376"/>
              <a:ext cx="168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" name="Group 212"/>
            <p:cNvGrpSpPr>
              <a:grpSpLocks/>
            </p:cNvGrpSpPr>
            <p:nvPr/>
          </p:nvGrpSpPr>
          <p:grpSpPr bwMode="auto">
            <a:xfrm>
              <a:off x="376" y="2832"/>
              <a:ext cx="4729" cy="1289"/>
              <a:chOff x="336" y="2808"/>
              <a:chExt cx="4729" cy="1289"/>
            </a:xfrm>
          </p:grpSpPr>
          <p:sp>
            <p:nvSpPr>
              <p:cNvPr id="13363" name="Text Box 60"/>
              <p:cNvSpPr txBox="1">
                <a:spLocks noChangeArrowheads="1"/>
              </p:cNvSpPr>
              <p:nvPr/>
            </p:nvSpPr>
            <p:spPr bwMode="auto">
              <a:xfrm>
                <a:off x="344" y="2808"/>
                <a:ext cx="55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Features</a:t>
                </a:r>
              </a:p>
            </p:txBody>
          </p:sp>
          <p:grpSp>
            <p:nvGrpSpPr>
              <p:cNvPr id="6" name="Group 63"/>
              <p:cNvGrpSpPr>
                <a:grpSpLocks/>
              </p:cNvGrpSpPr>
              <p:nvPr/>
            </p:nvGrpSpPr>
            <p:grpSpPr bwMode="auto">
              <a:xfrm>
                <a:off x="1064" y="2888"/>
                <a:ext cx="48" cy="240"/>
                <a:chOff x="672" y="3264"/>
                <a:chExt cx="48" cy="240"/>
              </a:xfrm>
            </p:grpSpPr>
            <p:sp>
              <p:nvSpPr>
                <p:cNvPr id="13495" name="Rectangle 64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6" name="Line 65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7" name="Line 66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8" name="Line 67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9" name="Line 68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" name="Group 69"/>
              <p:cNvGrpSpPr>
                <a:grpSpLocks/>
              </p:cNvGrpSpPr>
              <p:nvPr/>
            </p:nvGrpSpPr>
            <p:grpSpPr bwMode="auto">
              <a:xfrm>
                <a:off x="1448" y="2888"/>
                <a:ext cx="48" cy="240"/>
                <a:chOff x="672" y="3264"/>
                <a:chExt cx="48" cy="240"/>
              </a:xfrm>
            </p:grpSpPr>
            <p:sp>
              <p:nvSpPr>
                <p:cNvPr id="13490" name="Rectangle 7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1" name="Line 71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2" name="Line 72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3" name="Line 73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94" name="Line 74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" name="Group 75"/>
              <p:cNvGrpSpPr>
                <a:grpSpLocks/>
              </p:cNvGrpSpPr>
              <p:nvPr/>
            </p:nvGrpSpPr>
            <p:grpSpPr bwMode="auto">
              <a:xfrm>
                <a:off x="1640" y="2888"/>
                <a:ext cx="48" cy="240"/>
                <a:chOff x="672" y="3264"/>
                <a:chExt cx="48" cy="240"/>
              </a:xfrm>
            </p:grpSpPr>
            <p:sp>
              <p:nvSpPr>
                <p:cNvPr id="13485" name="Rectangle 76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6" name="Line 77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7" name="Line 78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8" name="Line 79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9" name="Line 80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9" name="Group 81"/>
              <p:cNvGrpSpPr>
                <a:grpSpLocks/>
              </p:cNvGrpSpPr>
              <p:nvPr/>
            </p:nvGrpSpPr>
            <p:grpSpPr bwMode="auto">
              <a:xfrm>
                <a:off x="1832" y="2888"/>
                <a:ext cx="48" cy="240"/>
                <a:chOff x="672" y="3264"/>
                <a:chExt cx="48" cy="240"/>
              </a:xfrm>
            </p:grpSpPr>
            <p:sp>
              <p:nvSpPr>
                <p:cNvPr id="13480" name="Rectangle 82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1" name="Line 83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2" name="Line 84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3" name="Line 85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84" name="Line 86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" name="Group 87"/>
              <p:cNvGrpSpPr>
                <a:grpSpLocks/>
              </p:cNvGrpSpPr>
              <p:nvPr/>
            </p:nvGrpSpPr>
            <p:grpSpPr bwMode="auto">
              <a:xfrm>
                <a:off x="1256" y="2888"/>
                <a:ext cx="48" cy="240"/>
                <a:chOff x="672" y="3264"/>
                <a:chExt cx="48" cy="240"/>
              </a:xfrm>
            </p:grpSpPr>
            <p:sp>
              <p:nvSpPr>
                <p:cNvPr id="13475" name="Rectangle 88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6" name="Line 89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7" name="Line 90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8" name="Line 91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9" name="Line 92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" name="Group 93"/>
              <p:cNvGrpSpPr>
                <a:grpSpLocks/>
              </p:cNvGrpSpPr>
              <p:nvPr/>
            </p:nvGrpSpPr>
            <p:grpSpPr bwMode="auto">
              <a:xfrm>
                <a:off x="2024" y="2888"/>
                <a:ext cx="48" cy="240"/>
                <a:chOff x="672" y="3264"/>
                <a:chExt cx="48" cy="240"/>
              </a:xfrm>
            </p:grpSpPr>
            <p:sp>
              <p:nvSpPr>
                <p:cNvPr id="13470" name="Rectangle 94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1" name="Line 95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2" name="Line 96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3" name="Line 97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74" name="Line 98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" name="Group 99"/>
              <p:cNvGrpSpPr>
                <a:grpSpLocks/>
              </p:cNvGrpSpPr>
              <p:nvPr/>
            </p:nvGrpSpPr>
            <p:grpSpPr bwMode="auto">
              <a:xfrm>
                <a:off x="2408" y="2888"/>
                <a:ext cx="48" cy="240"/>
                <a:chOff x="672" y="3264"/>
                <a:chExt cx="48" cy="240"/>
              </a:xfrm>
            </p:grpSpPr>
            <p:sp>
              <p:nvSpPr>
                <p:cNvPr id="13465" name="Rectangle 10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6" name="Line 101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7" name="Line 102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8" name="Line 103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9" name="Line 104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" name="Group 105"/>
              <p:cNvGrpSpPr>
                <a:grpSpLocks/>
              </p:cNvGrpSpPr>
              <p:nvPr/>
            </p:nvGrpSpPr>
            <p:grpSpPr bwMode="auto">
              <a:xfrm>
                <a:off x="2600" y="2888"/>
                <a:ext cx="48" cy="240"/>
                <a:chOff x="672" y="3264"/>
                <a:chExt cx="48" cy="240"/>
              </a:xfrm>
            </p:grpSpPr>
            <p:sp>
              <p:nvSpPr>
                <p:cNvPr id="13460" name="Rectangle 106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1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2" name="Line 108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3" name="Line 109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64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" name="Group 111"/>
              <p:cNvGrpSpPr>
                <a:grpSpLocks/>
              </p:cNvGrpSpPr>
              <p:nvPr/>
            </p:nvGrpSpPr>
            <p:grpSpPr bwMode="auto">
              <a:xfrm>
                <a:off x="2792" y="2888"/>
                <a:ext cx="48" cy="240"/>
                <a:chOff x="672" y="3264"/>
                <a:chExt cx="48" cy="240"/>
              </a:xfrm>
            </p:grpSpPr>
            <p:sp>
              <p:nvSpPr>
                <p:cNvPr id="13455" name="Rectangle 112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6" name="Line 113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7" name="Line 114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8" name="Line 115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9" name="Line 116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" name="Group 117"/>
              <p:cNvGrpSpPr>
                <a:grpSpLocks/>
              </p:cNvGrpSpPr>
              <p:nvPr/>
            </p:nvGrpSpPr>
            <p:grpSpPr bwMode="auto">
              <a:xfrm>
                <a:off x="2216" y="2888"/>
                <a:ext cx="48" cy="240"/>
                <a:chOff x="672" y="3264"/>
                <a:chExt cx="48" cy="240"/>
              </a:xfrm>
            </p:grpSpPr>
            <p:sp>
              <p:nvSpPr>
                <p:cNvPr id="13450" name="Rectangle 118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1" name="Line 119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2" name="Line 120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3" name="Line 121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54" name="Line 122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3374" name="Text Box 123"/>
              <p:cNvSpPr txBox="1">
                <a:spLocks noChangeArrowheads="1"/>
              </p:cNvSpPr>
              <p:nvPr/>
            </p:nvSpPr>
            <p:spPr bwMode="auto">
              <a:xfrm>
                <a:off x="336" y="3648"/>
                <a:ext cx="87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>
                    <a:latin typeface="Times New Roman" pitchFamily="18" charset="0"/>
                  </a:rPr>
                  <a:t>Speech signals</a:t>
                </a:r>
              </a:p>
            </p:txBody>
          </p:sp>
          <p:grpSp>
            <p:nvGrpSpPr>
              <p:cNvPr id="16" name="Group 127"/>
              <p:cNvGrpSpPr>
                <a:grpSpLocks/>
              </p:cNvGrpSpPr>
              <p:nvPr/>
            </p:nvGrpSpPr>
            <p:grpSpPr bwMode="auto">
              <a:xfrm>
                <a:off x="2984" y="2888"/>
                <a:ext cx="48" cy="240"/>
                <a:chOff x="672" y="3264"/>
                <a:chExt cx="48" cy="240"/>
              </a:xfrm>
            </p:grpSpPr>
            <p:sp>
              <p:nvSpPr>
                <p:cNvPr id="1344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6" name="Line 129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7" name="Line 130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8" name="Line 131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9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" name="Group 133"/>
              <p:cNvGrpSpPr>
                <a:grpSpLocks/>
              </p:cNvGrpSpPr>
              <p:nvPr/>
            </p:nvGrpSpPr>
            <p:grpSpPr bwMode="auto">
              <a:xfrm>
                <a:off x="3176" y="2888"/>
                <a:ext cx="48" cy="240"/>
                <a:chOff x="672" y="3264"/>
                <a:chExt cx="48" cy="240"/>
              </a:xfrm>
            </p:grpSpPr>
            <p:sp>
              <p:nvSpPr>
                <p:cNvPr id="13440" name="Rectangle 134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2" name="Line 136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3" name="Line 137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44" name="Line 138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" name="Group 139"/>
              <p:cNvGrpSpPr>
                <a:grpSpLocks/>
              </p:cNvGrpSpPr>
              <p:nvPr/>
            </p:nvGrpSpPr>
            <p:grpSpPr bwMode="auto">
              <a:xfrm>
                <a:off x="3368" y="2888"/>
                <a:ext cx="48" cy="240"/>
                <a:chOff x="672" y="3264"/>
                <a:chExt cx="48" cy="240"/>
              </a:xfrm>
            </p:grpSpPr>
            <p:sp>
              <p:nvSpPr>
                <p:cNvPr id="13435" name="Rectangle 14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6" name="Line 141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7" name="Line 142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8" name="Line 143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9" name="Line 144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" name="Group 145"/>
              <p:cNvGrpSpPr>
                <a:grpSpLocks/>
              </p:cNvGrpSpPr>
              <p:nvPr/>
            </p:nvGrpSpPr>
            <p:grpSpPr bwMode="auto">
              <a:xfrm>
                <a:off x="3752" y="2888"/>
                <a:ext cx="48" cy="240"/>
                <a:chOff x="672" y="3264"/>
                <a:chExt cx="48" cy="240"/>
              </a:xfrm>
            </p:grpSpPr>
            <p:sp>
              <p:nvSpPr>
                <p:cNvPr id="13430" name="Rectangle 146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1" name="Line 147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2" name="Line 148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3" name="Line 149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34" name="Line 150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" name="Group 151"/>
              <p:cNvGrpSpPr>
                <a:grpSpLocks/>
              </p:cNvGrpSpPr>
              <p:nvPr/>
            </p:nvGrpSpPr>
            <p:grpSpPr bwMode="auto">
              <a:xfrm>
                <a:off x="3944" y="2888"/>
                <a:ext cx="48" cy="240"/>
                <a:chOff x="672" y="3264"/>
                <a:chExt cx="48" cy="240"/>
              </a:xfrm>
            </p:grpSpPr>
            <p:sp>
              <p:nvSpPr>
                <p:cNvPr id="13425" name="Rectangle 152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6" name="Line 153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7" name="Line 154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8" name="Line 155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9" name="Line 156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" name="Group 157"/>
              <p:cNvGrpSpPr>
                <a:grpSpLocks/>
              </p:cNvGrpSpPr>
              <p:nvPr/>
            </p:nvGrpSpPr>
            <p:grpSpPr bwMode="auto">
              <a:xfrm>
                <a:off x="4136" y="2888"/>
                <a:ext cx="48" cy="240"/>
                <a:chOff x="672" y="3264"/>
                <a:chExt cx="48" cy="240"/>
              </a:xfrm>
            </p:grpSpPr>
            <p:sp>
              <p:nvSpPr>
                <p:cNvPr id="13420" name="Rectangle 158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1" name="Line 159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2" name="Line 160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3" name="Line 161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24" name="Line 162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2" name="Group 163"/>
              <p:cNvGrpSpPr>
                <a:grpSpLocks/>
              </p:cNvGrpSpPr>
              <p:nvPr/>
            </p:nvGrpSpPr>
            <p:grpSpPr bwMode="auto">
              <a:xfrm>
                <a:off x="3560" y="2888"/>
                <a:ext cx="48" cy="240"/>
                <a:chOff x="672" y="3264"/>
                <a:chExt cx="48" cy="240"/>
              </a:xfrm>
            </p:grpSpPr>
            <p:sp>
              <p:nvSpPr>
                <p:cNvPr id="13415" name="Rectangle 164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6" name="Line 165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7" name="Line 166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8" name="Line 167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9" name="Line 168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Group 169"/>
              <p:cNvGrpSpPr>
                <a:grpSpLocks/>
              </p:cNvGrpSpPr>
              <p:nvPr/>
            </p:nvGrpSpPr>
            <p:grpSpPr bwMode="auto">
              <a:xfrm>
                <a:off x="4328" y="2888"/>
                <a:ext cx="48" cy="240"/>
                <a:chOff x="672" y="3264"/>
                <a:chExt cx="48" cy="240"/>
              </a:xfrm>
            </p:grpSpPr>
            <p:sp>
              <p:nvSpPr>
                <p:cNvPr id="13410" name="Rectangle 170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1" name="Line 171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2" name="Line 172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3" name="Line 173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14" name="Line 174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Group 175"/>
              <p:cNvGrpSpPr>
                <a:grpSpLocks/>
              </p:cNvGrpSpPr>
              <p:nvPr/>
            </p:nvGrpSpPr>
            <p:grpSpPr bwMode="auto">
              <a:xfrm>
                <a:off x="4712" y="2888"/>
                <a:ext cx="48" cy="240"/>
                <a:chOff x="672" y="3264"/>
                <a:chExt cx="48" cy="240"/>
              </a:xfrm>
            </p:grpSpPr>
            <p:sp>
              <p:nvSpPr>
                <p:cNvPr id="13405" name="Rectangle 176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6" name="Line 177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7" name="Line 178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8" name="Line 179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9" name="Line 180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Group 181"/>
              <p:cNvGrpSpPr>
                <a:grpSpLocks/>
              </p:cNvGrpSpPr>
              <p:nvPr/>
            </p:nvGrpSpPr>
            <p:grpSpPr bwMode="auto">
              <a:xfrm>
                <a:off x="4904" y="2888"/>
                <a:ext cx="48" cy="240"/>
                <a:chOff x="672" y="3264"/>
                <a:chExt cx="48" cy="240"/>
              </a:xfrm>
            </p:grpSpPr>
            <p:sp>
              <p:nvSpPr>
                <p:cNvPr id="13400" name="Rectangle 182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1" name="Line 183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2" name="Line 184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3" name="Line 185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04" name="Line 186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Group 187"/>
              <p:cNvGrpSpPr>
                <a:grpSpLocks/>
              </p:cNvGrpSpPr>
              <p:nvPr/>
            </p:nvGrpSpPr>
            <p:grpSpPr bwMode="auto">
              <a:xfrm>
                <a:off x="4520" y="2888"/>
                <a:ext cx="48" cy="240"/>
                <a:chOff x="672" y="3264"/>
                <a:chExt cx="48" cy="240"/>
              </a:xfrm>
            </p:grpSpPr>
            <p:sp>
              <p:nvSpPr>
                <p:cNvPr id="13395" name="Rectangle 188"/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96" name="Line 189"/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97" name="Line 190"/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98" name="Line 191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99" name="Line 192"/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aphicFrame>
            <p:nvGraphicFramePr>
              <p:cNvPr id="13318" name="Object 196"/>
              <p:cNvGraphicFramePr>
                <a:graphicFrameLocks noChangeAspect="1"/>
              </p:cNvGraphicFramePr>
              <p:nvPr/>
            </p:nvGraphicFramePr>
            <p:xfrm>
              <a:off x="1016" y="3084"/>
              <a:ext cx="168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6" name="Equation" r:id="rId12" imgW="152280" imgH="215640" progId="Equation.3">
                      <p:embed/>
                    </p:oleObj>
                  </mc:Choice>
                  <mc:Fallback>
                    <p:oleObj name="Equation" r:id="rId12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6" y="3084"/>
                            <a:ext cx="168" cy="2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9" name="Object 197"/>
              <p:cNvGraphicFramePr>
                <a:graphicFrameLocks noChangeAspect="1"/>
              </p:cNvGraphicFramePr>
              <p:nvPr/>
            </p:nvGraphicFramePr>
            <p:xfrm>
              <a:off x="1193" y="3100"/>
              <a:ext cx="182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7" name="Equation" r:id="rId14" imgW="164880" imgH="215640" progId="Equation.3">
                      <p:embed/>
                    </p:oleObj>
                  </mc:Choice>
                  <mc:Fallback>
                    <p:oleObj name="Equation" r:id="rId14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93" y="3100"/>
                            <a:ext cx="182" cy="2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0" name="Object 198"/>
              <p:cNvGraphicFramePr>
                <a:graphicFrameLocks noChangeAspect="1"/>
              </p:cNvGraphicFramePr>
              <p:nvPr/>
            </p:nvGraphicFramePr>
            <p:xfrm>
              <a:off x="2752" y="3125"/>
              <a:ext cx="168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Equation" r:id="rId16" imgW="152280" imgH="228600" progId="Equation.3">
                      <p:embed/>
                    </p:oleObj>
                  </mc:Choice>
                  <mc:Fallback>
                    <p:oleObj name="Equation" r:id="rId16" imgW="1522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2" y="3125"/>
                            <a:ext cx="168" cy="2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1" name="Object 199"/>
              <p:cNvGraphicFramePr>
                <a:graphicFrameLocks noChangeAspect="1"/>
              </p:cNvGraphicFramePr>
              <p:nvPr/>
            </p:nvGraphicFramePr>
            <p:xfrm>
              <a:off x="1409" y="3109"/>
              <a:ext cx="18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Equation" r:id="rId18" imgW="164880" imgH="228600" progId="Equation.3">
                      <p:embed/>
                    </p:oleObj>
                  </mc:Choice>
                  <mc:Fallback>
                    <p:oleObj name="Equation" r:id="rId18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9" y="3109"/>
                            <a:ext cx="182" cy="2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86" name="Line 200"/>
              <p:cNvSpPr>
                <a:spLocks noChangeShapeType="1"/>
              </p:cNvSpPr>
              <p:nvPr/>
            </p:nvSpPr>
            <p:spPr bwMode="auto">
              <a:xfrm>
                <a:off x="1080" y="3318"/>
                <a:ext cx="0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87" name="Line 201"/>
              <p:cNvSpPr>
                <a:spLocks noChangeShapeType="1"/>
              </p:cNvSpPr>
              <p:nvPr/>
            </p:nvSpPr>
            <p:spPr bwMode="auto">
              <a:xfrm>
                <a:off x="1288" y="3328"/>
                <a:ext cx="0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88" name="Line 202"/>
              <p:cNvSpPr>
                <a:spLocks noChangeShapeType="1"/>
              </p:cNvSpPr>
              <p:nvPr/>
            </p:nvSpPr>
            <p:spPr bwMode="auto">
              <a:xfrm>
                <a:off x="1088" y="3424"/>
                <a:ext cx="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89" name="Text Box 203"/>
              <p:cNvSpPr txBox="1">
                <a:spLocks noChangeArrowheads="1"/>
              </p:cNvSpPr>
              <p:nvPr/>
            </p:nvSpPr>
            <p:spPr bwMode="auto">
              <a:xfrm>
                <a:off x="1334" y="3328"/>
                <a:ext cx="7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Frame shift</a:t>
                </a:r>
              </a:p>
            </p:txBody>
          </p:sp>
          <p:sp>
            <p:nvSpPr>
              <p:cNvPr id="13390" name="Line 204"/>
              <p:cNvSpPr>
                <a:spLocks noChangeShapeType="1"/>
              </p:cNvSpPr>
              <p:nvPr/>
            </p:nvSpPr>
            <p:spPr bwMode="auto">
              <a:xfrm>
                <a:off x="4797" y="4002"/>
                <a:ext cx="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91" name="Line 205"/>
              <p:cNvSpPr>
                <a:spLocks noChangeShapeType="1"/>
              </p:cNvSpPr>
              <p:nvPr/>
            </p:nvSpPr>
            <p:spPr bwMode="auto">
              <a:xfrm>
                <a:off x="4660" y="3280"/>
                <a:ext cx="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92" name="Text Box 206"/>
              <p:cNvSpPr txBox="1">
                <a:spLocks noChangeArrowheads="1"/>
              </p:cNvSpPr>
              <p:nvPr/>
            </p:nvSpPr>
            <p:spPr bwMode="auto">
              <a:xfrm>
                <a:off x="4198" y="3199"/>
                <a:ext cx="41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frame</a:t>
                </a:r>
              </a:p>
            </p:txBody>
          </p:sp>
          <p:sp>
            <p:nvSpPr>
              <p:cNvPr id="13393" name="Text Box 207"/>
              <p:cNvSpPr txBox="1">
                <a:spLocks noChangeArrowheads="1"/>
              </p:cNvSpPr>
              <p:nvPr/>
            </p:nvSpPr>
            <p:spPr bwMode="auto">
              <a:xfrm>
                <a:off x="4308" y="3905"/>
                <a:ext cx="33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time</a:t>
                </a:r>
              </a:p>
            </p:txBody>
          </p:sp>
          <p:pic>
            <p:nvPicPr>
              <p:cNvPr id="13394" name="Picture 208"/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46" y="3492"/>
                <a:ext cx="3972" cy="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326" name="Rectangle 210"/>
          <p:cNvSpPr>
            <a:spLocks noGrp="1" noChangeArrowheads="1"/>
          </p:cNvSpPr>
          <p:nvPr>
            <p:ph type="body" idx="1"/>
          </p:nvPr>
        </p:nvSpPr>
        <p:spPr>
          <a:xfrm>
            <a:off x="622300" y="1327150"/>
            <a:ext cx="7772400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1800"/>
              <a:t>Assume speech signals are generated by HMM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1800"/>
              <a:t>Find model parameters from training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1800"/>
              <a:t>Compute probability of test speech using the HMM and select the model having maximum likelihood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1800"/>
              <a:t>Left-to-right model: easy to model signal whose properties change over time in a successive manner – e.g., speech</a:t>
            </a:r>
          </a:p>
        </p:txBody>
      </p:sp>
    </p:spTree>
    <p:extLst>
      <p:ext uri="{BB962C8B-B14F-4D97-AF65-F5344CB8AC3E}">
        <p14:creationId xmlns:p14="http://schemas.microsoft.com/office/powerpoint/2010/main" val="1391084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897" y="-2406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Hidden Markov model for speech recognition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49179" y="1118937"/>
            <a:ext cx="8009021" cy="510540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Hidden Markov model contains states (tri-phone states) and state transitions according to the speech input and the network connections.  It usually combines three knowledge sources.</a:t>
            </a:r>
          </a:p>
          <a:p>
            <a:pPr lvl="1"/>
            <a:r>
              <a:rPr lang="en-US" altLang="ko-KR" sz="2000" dirty="0"/>
              <a:t>Acoustic model – Phoneme representation, (Gaussian mixture model for emission probability computation)</a:t>
            </a:r>
          </a:p>
          <a:p>
            <a:pPr lvl="1"/>
            <a:r>
              <a:rPr lang="en-US" altLang="ko-KR" sz="2000" dirty="0"/>
              <a:t>Pronunciation model </a:t>
            </a:r>
            <a:br>
              <a:rPr lang="en-US" altLang="ko-KR" sz="2000" dirty="0"/>
            </a:br>
            <a:r>
              <a:rPr lang="en-US" altLang="ko-KR" sz="2000" dirty="0"/>
              <a:t>– vocabulary (lexicon)</a:t>
            </a:r>
          </a:p>
          <a:p>
            <a:pPr lvl="1"/>
            <a:r>
              <a:rPr lang="en-US" altLang="ko-KR" sz="2000" dirty="0"/>
              <a:t>Language model </a:t>
            </a:r>
            <a:br>
              <a:rPr lang="en-US" altLang="ko-KR" sz="2000" dirty="0"/>
            </a:br>
            <a:r>
              <a:rPr lang="en-US" altLang="ko-KR" sz="2000" dirty="0"/>
              <a:t>– n-gram</a:t>
            </a:r>
          </a:p>
          <a:p>
            <a:pPr lvl="1"/>
            <a:endParaRPr lang="en-US" altLang="ko-KR" sz="2400" dirty="0"/>
          </a:p>
        </p:txBody>
      </p:sp>
      <p:pic>
        <p:nvPicPr>
          <p:cNvPr id="134148" name="Picture 4" descr="HMM sentence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51" y="4149080"/>
            <a:ext cx="474784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3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D585DCE-475E-4520-B79E-82F48266F556}" type="slidenum">
              <a:rPr lang="en-US" altLang="ko-KR" smtClean="0">
                <a:latin typeface="굴림" charset="-127"/>
                <a:ea typeface="굴림" charset="-127"/>
              </a:rPr>
              <a:pPr/>
              <a:t>46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음향모델 훈련용 네트워크 구성</a:t>
            </a:r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ko-KR" altLang="ko-KR" sz="3600">
              <a:solidFill>
                <a:srgbClr val="FF0000"/>
              </a:solidFill>
            </a:endParaRPr>
          </a:p>
        </p:txBody>
      </p:sp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685800" y="1524000"/>
            <a:ext cx="777240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ko-KR" altLang="ko-KR" sz="2400">
              <a:solidFill>
                <a:schemeClr val="accent2"/>
              </a:solidFill>
            </a:endParaRPr>
          </a:p>
        </p:txBody>
      </p:sp>
      <p:sp>
        <p:nvSpPr>
          <p:cNvPr id="46087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685800" y="1473200"/>
            <a:ext cx="7772400" cy="1358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/>
              <a:t>Sentence model = (word</a:t>
            </a:r>
            <a:r>
              <a:rPr lang="en-US" altLang="ko-KR" sz="2400" baseline="-25000"/>
              <a:t>1</a:t>
            </a:r>
            <a:r>
              <a:rPr lang="en-US" altLang="ko-KR" sz="2400"/>
              <a:t> word</a:t>
            </a:r>
            <a:r>
              <a:rPr lang="en-US" altLang="ko-KR" sz="2400" baseline="-25000"/>
              <a:t>2</a:t>
            </a:r>
            <a:r>
              <a:rPr lang="en-US" altLang="ko-KR" sz="2400"/>
              <a:t> … word</a:t>
            </a:r>
            <a:r>
              <a:rPr lang="en-US" altLang="ko-KR" sz="2400" baseline="-25000"/>
              <a:t>N</a:t>
            </a:r>
            <a:r>
              <a:rPr lang="en-US" altLang="ko-KR" sz="240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Word model = (phone</a:t>
            </a:r>
            <a:r>
              <a:rPr lang="en-US" altLang="ko-KR" sz="2400" baseline="-25000"/>
              <a:t>1</a:t>
            </a:r>
            <a:r>
              <a:rPr lang="en-US" altLang="ko-KR" sz="2400"/>
              <a:t> phone</a:t>
            </a:r>
            <a:r>
              <a:rPr lang="en-US" altLang="ko-KR" sz="2400" baseline="-25000"/>
              <a:t>2</a:t>
            </a:r>
            <a:r>
              <a:rPr lang="en-US" altLang="ko-KR" sz="2400"/>
              <a:t> … phone</a:t>
            </a:r>
            <a:r>
              <a:rPr lang="en-US" altLang="ko-KR" sz="2400" baseline="-25000"/>
              <a:t>M</a:t>
            </a:r>
            <a:r>
              <a:rPr lang="en-US" altLang="ko-KR" sz="240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/>
              <a:t>Phone model = (state</a:t>
            </a:r>
            <a:r>
              <a:rPr lang="en-US" altLang="ko-KR" sz="2400" baseline="-25000"/>
              <a:t>1</a:t>
            </a:r>
            <a:r>
              <a:rPr lang="en-US" altLang="ko-KR" sz="2400"/>
              <a:t> state</a:t>
            </a:r>
            <a:r>
              <a:rPr lang="en-US" altLang="ko-KR" sz="2400" baseline="-25000"/>
              <a:t>2</a:t>
            </a:r>
            <a:r>
              <a:rPr lang="en-US" altLang="ko-KR" sz="2400"/>
              <a:t> state</a:t>
            </a:r>
            <a:r>
              <a:rPr lang="en-US" altLang="ko-KR" sz="2400" baseline="-25000"/>
              <a:t>3</a:t>
            </a:r>
            <a:r>
              <a:rPr lang="en-US" altLang="ko-KR" sz="2400"/>
              <a:t>)</a:t>
            </a:r>
            <a:endParaRPr lang="en-US" altLang="ko-KR"/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1147763" y="2746375"/>
            <a:ext cx="7218362" cy="3011488"/>
            <a:chOff x="723" y="1730"/>
            <a:chExt cx="4547" cy="1897"/>
          </a:xfrm>
        </p:grpSpPr>
        <p:sp>
          <p:nvSpPr>
            <p:cNvPr id="46089" name="Oval 10"/>
            <p:cNvSpPr>
              <a:spLocks noChangeArrowheads="1"/>
            </p:cNvSpPr>
            <p:nvPr/>
          </p:nvSpPr>
          <p:spPr bwMode="auto">
            <a:xfrm>
              <a:off x="3214" y="187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90" name="Oval 11"/>
            <p:cNvSpPr>
              <a:spLocks noChangeArrowheads="1"/>
            </p:cNvSpPr>
            <p:nvPr/>
          </p:nvSpPr>
          <p:spPr bwMode="auto">
            <a:xfrm>
              <a:off x="3694" y="187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91" name="Oval 12"/>
            <p:cNvSpPr>
              <a:spLocks noChangeArrowheads="1"/>
            </p:cNvSpPr>
            <p:nvPr/>
          </p:nvSpPr>
          <p:spPr bwMode="auto">
            <a:xfrm>
              <a:off x="4174" y="187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92" name="Oval 13"/>
            <p:cNvSpPr>
              <a:spLocks noChangeArrowheads="1"/>
            </p:cNvSpPr>
            <p:nvPr/>
          </p:nvSpPr>
          <p:spPr bwMode="auto">
            <a:xfrm>
              <a:off x="4654" y="187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93" name="Oval 14"/>
            <p:cNvSpPr>
              <a:spLocks noChangeArrowheads="1"/>
            </p:cNvSpPr>
            <p:nvPr/>
          </p:nvSpPr>
          <p:spPr bwMode="auto">
            <a:xfrm>
              <a:off x="5134" y="187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94" name="Line 15"/>
            <p:cNvSpPr>
              <a:spLocks noChangeShapeType="1"/>
            </p:cNvSpPr>
            <p:nvPr/>
          </p:nvSpPr>
          <p:spPr bwMode="auto">
            <a:xfrm>
              <a:off x="3358" y="192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95" name="Line 16"/>
            <p:cNvSpPr>
              <a:spLocks noChangeShapeType="1"/>
            </p:cNvSpPr>
            <p:nvPr/>
          </p:nvSpPr>
          <p:spPr bwMode="auto">
            <a:xfrm>
              <a:off x="4798" y="192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96" name="Line 17"/>
            <p:cNvSpPr>
              <a:spLocks noChangeShapeType="1"/>
            </p:cNvSpPr>
            <p:nvPr/>
          </p:nvSpPr>
          <p:spPr bwMode="auto">
            <a:xfrm>
              <a:off x="4318" y="192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97" name="Line 18"/>
            <p:cNvSpPr>
              <a:spLocks noChangeShapeType="1"/>
            </p:cNvSpPr>
            <p:nvPr/>
          </p:nvSpPr>
          <p:spPr bwMode="auto">
            <a:xfrm>
              <a:off x="3838" y="192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98" name="Text Box 19"/>
            <p:cNvSpPr txBox="1">
              <a:spLocks noChangeArrowheads="1"/>
            </p:cNvSpPr>
            <p:nvPr/>
          </p:nvSpPr>
          <p:spPr bwMode="auto">
            <a:xfrm>
              <a:off x="3358" y="1730"/>
              <a:ext cx="3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ONE</a:t>
              </a:r>
            </a:p>
          </p:txBody>
        </p:sp>
        <p:sp>
          <p:nvSpPr>
            <p:cNvPr id="46099" name="Text Box 20"/>
            <p:cNvSpPr txBox="1">
              <a:spLocks noChangeArrowheads="1"/>
            </p:cNvSpPr>
            <p:nvPr/>
          </p:nvSpPr>
          <p:spPr bwMode="auto">
            <a:xfrm>
              <a:off x="3804" y="1730"/>
              <a:ext cx="36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TWO</a:t>
              </a:r>
            </a:p>
          </p:txBody>
        </p:sp>
        <p:sp>
          <p:nvSpPr>
            <p:cNvPr id="46100" name="Text Box 21"/>
            <p:cNvSpPr txBox="1">
              <a:spLocks noChangeArrowheads="1"/>
            </p:cNvSpPr>
            <p:nvPr/>
          </p:nvSpPr>
          <p:spPr bwMode="auto">
            <a:xfrm>
              <a:off x="4743" y="1730"/>
              <a:ext cx="3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ONE</a:t>
              </a:r>
            </a:p>
          </p:txBody>
        </p:sp>
        <p:sp>
          <p:nvSpPr>
            <p:cNvPr id="46101" name="Text Box 22"/>
            <p:cNvSpPr txBox="1">
              <a:spLocks noChangeArrowheads="1"/>
            </p:cNvSpPr>
            <p:nvPr/>
          </p:nvSpPr>
          <p:spPr bwMode="auto">
            <a:xfrm>
              <a:off x="4227" y="1740"/>
              <a:ext cx="47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THREE</a:t>
              </a:r>
            </a:p>
          </p:txBody>
        </p:sp>
        <p:sp>
          <p:nvSpPr>
            <p:cNvPr id="46102" name="Line 33"/>
            <p:cNvSpPr>
              <a:spLocks noChangeShapeType="1"/>
            </p:cNvSpPr>
            <p:nvPr/>
          </p:nvSpPr>
          <p:spPr bwMode="auto">
            <a:xfrm flipH="1">
              <a:off x="3278" y="1906"/>
              <a:ext cx="20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03" name="Text Box 45"/>
            <p:cNvSpPr txBox="1">
              <a:spLocks noChangeArrowheads="1"/>
            </p:cNvSpPr>
            <p:nvPr/>
          </p:nvSpPr>
          <p:spPr bwMode="auto">
            <a:xfrm>
              <a:off x="1808" y="1861"/>
              <a:ext cx="130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ONE TWO THREE ONE</a:t>
              </a:r>
            </a:p>
          </p:txBody>
        </p:sp>
        <p:sp>
          <p:nvSpPr>
            <p:cNvPr id="46104" name="Text Box 47"/>
            <p:cNvSpPr txBox="1">
              <a:spLocks noChangeArrowheads="1"/>
            </p:cNvSpPr>
            <p:nvPr/>
          </p:nvSpPr>
          <p:spPr bwMode="auto">
            <a:xfrm>
              <a:off x="723" y="1862"/>
              <a:ext cx="9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400"/>
                <a:t>Sentence HMM</a:t>
              </a:r>
            </a:p>
          </p:txBody>
        </p:sp>
        <p:sp>
          <p:nvSpPr>
            <p:cNvPr id="46105" name="Line 51"/>
            <p:cNvSpPr>
              <a:spLocks noChangeShapeType="1"/>
            </p:cNvSpPr>
            <p:nvPr/>
          </p:nvSpPr>
          <p:spPr bwMode="auto">
            <a:xfrm>
              <a:off x="3478" y="1922"/>
              <a:ext cx="123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06" name="Oval 58"/>
            <p:cNvSpPr>
              <a:spLocks noChangeArrowheads="1"/>
            </p:cNvSpPr>
            <p:nvPr/>
          </p:nvSpPr>
          <p:spPr bwMode="auto">
            <a:xfrm>
              <a:off x="3222" y="348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/>
                <a:t>1</a:t>
              </a:r>
            </a:p>
          </p:txBody>
        </p:sp>
        <p:sp>
          <p:nvSpPr>
            <p:cNvPr id="46107" name="Oval 59"/>
            <p:cNvSpPr>
              <a:spLocks noChangeArrowheads="1"/>
            </p:cNvSpPr>
            <p:nvPr/>
          </p:nvSpPr>
          <p:spPr bwMode="auto">
            <a:xfrm>
              <a:off x="3198" y="2994"/>
              <a:ext cx="192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08" name="Line 60"/>
            <p:cNvSpPr>
              <a:spLocks noChangeShapeType="1"/>
            </p:cNvSpPr>
            <p:nvPr/>
          </p:nvSpPr>
          <p:spPr bwMode="auto">
            <a:xfrm>
              <a:off x="3358" y="3570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09" name="Line 61"/>
            <p:cNvSpPr>
              <a:spLocks noChangeShapeType="1"/>
            </p:cNvSpPr>
            <p:nvPr/>
          </p:nvSpPr>
          <p:spPr bwMode="auto">
            <a:xfrm flipV="1">
              <a:off x="3390" y="318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0" name="Oval 62"/>
            <p:cNvSpPr>
              <a:spLocks noChangeArrowheads="1"/>
            </p:cNvSpPr>
            <p:nvPr/>
          </p:nvSpPr>
          <p:spPr bwMode="auto">
            <a:xfrm>
              <a:off x="3214" y="249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1" name="Oval 63"/>
            <p:cNvSpPr>
              <a:spLocks noChangeArrowheads="1"/>
            </p:cNvSpPr>
            <p:nvPr/>
          </p:nvSpPr>
          <p:spPr bwMode="auto">
            <a:xfrm>
              <a:off x="3694" y="249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2" name="Oval 64"/>
            <p:cNvSpPr>
              <a:spLocks noChangeArrowheads="1"/>
            </p:cNvSpPr>
            <p:nvPr/>
          </p:nvSpPr>
          <p:spPr bwMode="auto">
            <a:xfrm>
              <a:off x="4174" y="249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3" name="Oval 65"/>
            <p:cNvSpPr>
              <a:spLocks noChangeArrowheads="1"/>
            </p:cNvSpPr>
            <p:nvPr/>
          </p:nvSpPr>
          <p:spPr bwMode="auto">
            <a:xfrm>
              <a:off x="4654" y="249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4" name="Line 66"/>
            <p:cNvSpPr>
              <a:spLocks noChangeShapeType="1"/>
            </p:cNvSpPr>
            <p:nvPr/>
          </p:nvSpPr>
          <p:spPr bwMode="auto">
            <a:xfrm>
              <a:off x="3358" y="254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15" name="Line 67"/>
            <p:cNvSpPr>
              <a:spLocks noChangeShapeType="1"/>
            </p:cNvSpPr>
            <p:nvPr/>
          </p:nvSpPr>
          <p:spPr bwMode="auto">
            <a:xfrm>
              <a:off x="4318" y="254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16" name="Line 68"/>
            <p:cNvSpPr>
              <a:spLocks noChangeShapeType="1"/>
            </p:cNvSpPr>
            <p:nvPr/>
          </p:nvSpPr>
          <p:spPr bwMode="auto">
            <a:xfrm>
              <a:off x="3838" y="254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17" name="Text Box 69"/>
            <p:cNvSpPr txBox="1">
              <a:spLocks noChangeArrowheads="1"/>
            </p:cNvSpPr>
            <p:nvPr/>
          </p:nvSpPr>
          <p:spPr bwMode="auto">
            <a:xfrm>
              <a:off x="3358" y="2354"/>
              <a:ext cx="2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W</a:t>
              </a:r>
            </a:p>
          </p:txBody>
        </p:sp>
        <p:sp>
          <p:nvSpPr>
            <p:cNvPr id="46118" name="Text Box 70"/>
            <p:cNvSpPr txBox="1">
              <a:spLocks noChangeArrowheads="1"/>
            </p:cNvSpPr>
            <p:nvPr/>
          </p:nvSpPr>
          <p:spPr bwMode="auto">
            <a:xfrm>
              <a:off x="3886" y="2354"/>
              <a:ext cx="27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AH</a:t>
              </a:r>
            </a:p>
          </p:txBody>
        </p:sp>
        <p:sp>
          <p:nvSpPr>
            <p:cNvPr id="46119" name="Text Box 71"/>
            <p:cNvSpPr txBox="1">
              <a:spLocks noChangeArrowheads="1"/>
            </p:cNvSpPr>
            <p:nvPr/>
          </p:nvSpPr>
          <p:spPr bwMode="auto">
            <a:xfrm>
              <a:off x="4358" y="2354"/>
              <a:ext cx="1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N</a:t>
              </a:r>
            </a:p>
          </p:txBody>
        </p:sp>
        <p:sp>
          <p:nvSpPr>
            <p:cNvPr id="46120" name="Line 72"/>
            <p:cNvSpPr>
              <a:spLocks noChangeShapeType="1"/>
            </p:cNvSpPr>
            <p:nvPr/>
          </p:nvSpPr>
          <p:spPr bwMode="auto">
            <a:xfrm flipH="1">
              <a:off x="3262" y="2546"/>
              <a:ext cx="232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21" name="Oval 74"/>
            <p:cNvSpPr>
              <a:spLocks noChangeArrowheads="1"/>
            </p:cNvSpPr>
            <p:nvPr/>
          </p:nvSpPr>
          <p:spPr bwMode="auto">
            <a:xfrm>
              <a:off x="3566" y="347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/>
                <a:t>2</a:t>
              </a:r>
            </a:p>
          </p:txBody>
        </p:sp>
        <p:sp>
          <p:nvSpPr>
            <p:cNvPr id="46122" name="Oval 75"/>
            <p:cNvSpPr>
              <a:spLocks noChangeArrowheads="1"/>
            </p:cNvSpPr>
            <p:nvPr/>
          </p:nvSpPr>
          <p:spPr bwMode="auto">
            <a:xfrm>
              <a:off x="3542" y="2986"/>
              <a:ext cx="192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3" name="Line 76"/>
            <p:cNvSpPr>
              <a:spLocks noChangeShapeType="1"/>
            </p:cNvSpPr>
            <p:nvPr/>
          </p:nvSpPr>
          <p:spPr bwMode="auto">
            <a:xfrm>
              <a:off x="3702" y="3562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4" name="Line 77"/>
            <p:cNvSpPr>
              <a:spLocks noChangeShapeType="1"/>
            </p:cNvSpPr>
            <p:nvPr/>
          </p:nvSpPr>
          <p:spPr bwMode="auto">
            <a:xfrm flipV="1">
              <a:off x="3734" y="317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5" name="Oval 79"/>
            <p:cNvSpPr>
              <a:spLocks noChangeArrowheads="1"/>
            </p:cNvSpPr>
            <p:nvPr/>
          </p:nvSpPr>
          <p:spPr bwMode="auto">
            <a:xfrm>
              <a:off x="3926" y="348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/>
                <a:t>3</a:t>
              </a:r>
            </a:p>
          </p:txBody>
        </p:sp>
        <p:sp>
          <p:nvSpPr>
            <p:cNvPr id="46126" name="Oval 80"/>
            <p:cNvSpPr>
              <a:spLocks noChangeArrowheads="1"/>
            </p:cNvSpPr>
            <p:nvPr/>
          </p:nvSpPr>
          <p:spPr bwMode="auto">
            <a:xfrm>
              <a:off x="3902" y="2994"/>
              <a:ext cx="192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7" name="Line 81"/>
            <p:cNvSpPr>
              <a:spLocks noChangeShapeType="1"/>
            </p:cNvSpPr>
            <p:nvPr/>
          </p:nvSpPr>
          <p:spPr bwMode="auto">
            <a:xfrm>
              <a:off x="4062" y="3570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8" name="Line 82"/>
            <p:cNvSpPr>
              <a:spLocks noChangeShapeType="1"/>
            </p:cNvSpPr>
            <p:nvPr/>
          </p:nvSpPr>
          <p:spPr bwMode="auto">
            <a:xfrm flipV="1">
              <a:off x="4094" y="318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9" name="Text Box 83"/>
            <p:cNvSpPr txBox="1">
              <a:spLocks noChangeArrowheads="1"/>
            </p:cNvSpPr>
            <p:nvPr/>
          </p:nvSpPr>
          <p:spPr bwMode="auto">
            <a:xfrm>
              <a:off x="2601" y="2466"/>
              <a:ext cx="3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ONE</a:t>
              </a:r>
            </a:p>
          </p:txBody>
        </p:sp>
        <p:sp>
          <p:nvSpPr>
            <p:cNvPr id="46130" name="Text Box 84"/>
            <p:cNvSpPr txBox="1">
              <a:spLocks noChangeArrowheads="1"/>
            </p:cNvSpPr>
            <p:nvPr/>
          </p:nvSpPr>
          <p:spPr bwMode="auto">
            <a:xfrm>
              <a:off x="738" y="2455"/>
              <a:ext cx="69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Word HMM</a:t>
              </a:r>
            </a:p>
          </p:txBody>
        </p:sp>
        <p:sp>
          <p:nvSpPr>
            <p:cNvPr id="46131" name="Text Box 85"/>
            <p:cNvSpPr txBox="1">
              <a:spLocks noChangeArrowheads="1"/>
            </p:cNvSpPr>
            <p:nvPr/>
          </p:nvSpPr>
          <p:spPr bwMode="auto">
            <a:xfrm>
              <a:off x="729" y="3387"/>
              <a:ext cx="74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Phone HMM</a:t>
              </a:r>
            </a:p>
          </p:txBody>
        </p:sp>
        <p:sp>
          <p:nvSpPr>
            <p:cNvPr id="46132" name="Text Box 86"/>
            <p:cNvSpPr txBox="1">
              <a:spLocks noChangeArrowheads="1"/>
            </p:cNvSpPr>
            <p:nvPr/>
          </p:nvSpPr>
          <p:spPr bwMode="auto">
            <a:xfrm>
              <a:off x="2649" y="3378"/>
              <a:ext cx="2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W</a:t>
              </a:r>
            </a:p>
          </p:txBody>
        </p:sp>
        <p:sp>
          <p:nvSpPr>
            <p:cNvPr id="46133" name="Line 87"/>
            <p:cNvSpPr>
              <a:spLocks noChangeShapeType="1"/>
            </p:cNvSpPr>
            <p:nvPr/>
          </p:nvSpPr>
          <p:spPr bwMode="auto">
            <a:xfrm>
              <a:off x="3502" y="2554"/>
              <a:ext cx="664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46134" name="AutoShape 88"/>
            <p:cNvCxnSpPr>
              <a:cxnSpLocks noChangeShapeType="1"/>
              <a:stCxn id="46106" idx="4"/>
              <a:endCxn id="46125" idx="4"/>
            </p:cNvCxnSpPr>
            <p:nvPr/>
          </p:nvCxnSpPr>
          <p:spPr bwMode="auto">
            <a:xfrm rot="16200000" flipH="1">
              <a:off x="3645" y="3275"/>
              <a:ext cx="1" cy="704"/>
            </a:xfrm>
            <a:prstGeom prst="curvedConnector3">
              <a:avLst>
                <a:gd name="adj1" fmla="val 144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135" name="AutoShape 89"/>
            <p:cNvCxnSpPr>
              <a:cxnSpLocks noChangeShapeType="1"/>
              <a:stCxn id="46121" idx="4"/>
            </p:cNvCxnSpPr>
            <p:nvPr/>
          </p:nvCxnSpPr>
          <p:spPr bwMode="auto">
            <a:xfrm rot="5400000" flipH="1" flipV="1">
              <a:off x="3942" y="3289"/>
              <a:ext cx="25" cy="633"/>
            </a:xfrm>
            <a:prstGeom prst="curvedConnector4">
              <a:avLst>
                <a:gd name="adj1" fmla="val -780000"/>
                <a:gd name="adj2" fmla="val 8878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136" name="AutoShape 90"/>
            <p:cNvCxnSpPr>
              <a:cxnSpLocks noChangeShapeType="1"/>
              <a:endCxn id="46121" idx="4"/>
            </p:cNvCxnSpPr>
            <p:nvPr/>
          </p:nvCxnSpPr>
          <p:spPr bwMode="auto">
            <a:xfrm>
              <a:off x="2979" y="3582"/>
              <a:ext cx="659" cy="36"/>
            </a:xfrm>
            <a:prstGeom prst="curvedConnector4">
              <a:avLst>
                <a:gd name="adj1" fmla="val 11380"/>
                <a:gd name="adj2" fmla="val 60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8691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E6050F-1097-494F-9B6D-0AF58C04A062}" type="slidenum">
              <a:rPr lang="en-US" altLang="ko-KR" smtClean="0">
                <a:latin typeface="굴림" charset="-127"/>
                <a:ea typeface="굴림" charset="-127"/>
              </a:rPr>
              <a:pPr/>
              <a:t>47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HMM </a:t>
            </a:r>
            <a:r>
              <a:rPr lang="ko-KR" altLang="en-US"/>
              <a:t>기반 연속음성인식 이론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73200"/>
            <a:ext cx="7772400" cy="45480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600" dirty="0"/>
              <a:t>Continuous speech recognition can be formulated as:</a:t>
            </a:r>
            <a:br>
              <a:rPr lang="en-US" altLang="ko-KR" sz="2600" dirty="0"/>
            </a:br>
            <a:r>
              <a:rPr lang="ko-KR" altLang="en-US" sz="2600"/>
              <a:t>음성 특징벡터열 </a:t>
            </a:r>
            <a:r>
              <a:rPr lang="en-US" altLang="ko-KR" sz="2600" dirty="0"/>
              <a:t>X</a:t>
            </a:r>
            <a:r>
              <a:rPr lang="ko-KR" altLang="en-US" sz="2600"/>
              <a:t>가 주어져 있을 때</a:t>
            </a:r>
            <a:r>
              <a:rPr lang="en-US" altLang="ko-KR" sz="2600" dirty="0"/>
              <a:t>, </a:t>
            </a:r>
            <a:r>
              <a:rPr lang="ko-KR" altLang="en-US" sz="2600"/>
              <a:t>아래의 사후확률을 최대화 시키는 단어열 </a:t>
            </a:r>
            <a:r>
              <a:rPr lang="en-US" altLang="ko-KR" sz="2600" dirty="0"/>
              <a:t>W</a:t>
            </a:r>
            <a:r>
              <a:rPr lang="ko-KR" altLang="en-US" sz="2600"/>
              <a:t>를 찾는 것</a:t>
            </a:r>
            <a:r>
              <a:rPr lang="en-US" altLang="ko-KR" sz="2600" dirty="0"/>
              <a:t>.</a:t>
            </a:r>
            <a:br>
              <a:rPr lang="en-US" altLang="ko-KR" sz="2600" dirty="0"/>
            </a:br>
            <a:r>
              <a:rPr lang="en-US" altLang="ko-KR" sz="2600" dirty="0"/>
              <a:t>      W’ = </a:t>
            </a:r>
            <a:r>
              <a:rPr lang="en-US" altLang="ko-KR" sz="2600" dirty="0" err="1"/>
              <a:t>argmax</a:t>
            </a:r>
            <a:r>
              <a:rPr lang="en-US" altLang="ko-KR" sz="2600" baseline="-25000" dirty="0" err="1"/>
              <a:t>w</a:t>
            </a:r>
            <a:r>
              <a:rPr lang="en-US" altLang="ko-KR" sz="2600" dirty="0"/>
              <a:t> P(W|X)</a:t>
            </a:r>
            <a:br>
              <a:rPr lang="en-US" altLang="ko-KR" sz="2600" dirty="0"/>
            </a:br>
            <a:r>
              <a:rPr lang="en-US" altLang="ko-KR" sz="2600" dirty="0"/>
              <a:t>           = </a:t>
            </a:r>
            <a:r>
              <a:rPr lang="en-US" altLang="ko-KR" sz="2600" dirty="0" err="1"/>
              <a:t>argmax</a:t>
            </a:r>
            <a:r>
              <a:rPr lang="en-US" altLang="ko-KR" sz="2600" baseline="-25000" dirty="0" err="1"/>
              <a:t>w</a:t>
            </a:r>
            <a:r>
              <a:rPr lang="en-US" altLang="ko-KR" sz="2600" dirty="0"/>
              <a:t> P(X|W) P(W)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/>
              <a:t>P(X|W): Acoustic model (ML probability)</a:t>
            </a:r>
            <a:br>
              <a:rPr lang="en-US" altLang="ko-KR" sz="2200" dirty="0"/>
            </a:br>
            <a:r>
              <a:rPr lang="en-US" altLang="ko-KR" sz="2200" dirty="0"/>
              <a:t>P(W): Lexicon and language model (a priori probability)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600" dirty="0"/>
              <a:t>결국</a:t>
            </a:r>
            <a:r>
              <a:rPr lang="en-US" altLang="ko-KR" sz="2600" dirty="0"/>
              <a:t>, </a:t>
            </a:r>
            <a:r>
              <a:rPr lang="ko-KR" altLang="en-US" sz="2600"/>
              <a:t>어떤 검색 알고리즘을 이용하여 모든 가능한 인식가능 공간에서 최고의 확률을 가지는 단어열을 찾는 것</a:t>
            </a:r>
            <a:r>
              <a:rPr lang="en-US" altLang="ko-KR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906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언어모델</a:t>
            </a:r>
            <a:r>
              <a:rPr lang="en-US" altLang="ko-KR" dirty="0"/>
              <a:t>(language model)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지금까지의 내용으로 다음의 단어를 예측</a:t>
            </a:r>
            <a:endParaRPr lang="en-US" altLang="ko-KR" sz="2800" dirty="0"/>
          </a:p>
          <a:p>
            <a:r>
              <a:rPr lang="ko-KR" altLang="en-US" sz="2800" dirty="0"/>
              <a:t>이 예측확률을 이용하면 인식률 향상 됨</a:t>
            </a:r>
            <a:endParaRPr lang="en-US" altLang="ko-KR" sz="2800" dirty="0"/>
          </a:p>
          <a:p>
            <a:r>
              <a:rPr lang="en-US" altLang="ko-KR" sz="2800" dirty="0"/>
              <a:t>6</a:t>
            </a:r>
            <a:r>
              <a:rPr lang="ko-KR" altLang="en-US" sz="2800" dirty="0" err="1"/>
              <a:t>만단어</a:t>
            </a:r>
            <a:r>
              <a:rPr lang="ko-KR" altLang="en-US" sz="2800" dirty="0"/>
              <a:t> 인식 </a:t>
            </a:r>
            <a:r>
              <a:rPr lang="en-US" altLang="ko-KR" sz="2800" dirty="0"/>
              <a:t>–(LM, PPL = 100)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실질적 </a:t>
            </a:r>
            <a:r>
              <a:rPr lang="en-US" altLang="ko-KR" sz="2800" dirty="0">
                <a:sym typeface="Wingdings" panose="05000000000000000000" pitchFamily="2" charset="2"/>
              </a:rPr>
              <a:t>100</a:t>
            </a:r>
            <a:r>
              <a:rPr lang="ko-KR" altLang="en-US" sz="2800" dirty="0">
                <a:sym typeface="Wingdings" panose="05000000000000000000" pitchFamily="2" charset="2"/>
              </a:rPr>
              <a:t>단어 인식기</a:t>
            </a:r>
            <a:endParaRPr lang="ko-KR" altLang="en-US" sz="2800" dirty="0"/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36EEA3-7C06-477A-AA60-9720AE4AC89B}" type="slidenum">
              <a:rPr lang="en-US" altLang="ko-KR" smtClean="0">
                <a:latin typeface="굴림" charset="-127"/>
                <a:ea typeface="굴림" charset="-127"/>
              </a:rPr>
              <a:pPr/>
              <a:t>48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5369" name="Text Box 54"/>
          <p:cNvSpPr txBox="1">
            <a:spLocks noChangeArrowheads="1"/>
          </p:cNvSpPr>
          <p:nvPr/>
        </p:nvSpPr>
        <p:spPr bwMode="auto">
          <a:xfrm>
            <a:off x="6018213" y="4802188"/>
            <a:ext cx="172878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Arial" charset="0"/>
              </a:rPr>
              <a:t>Call John</a:t>
            </a:r>
          </a:p>
          <a:p>
            <a:r>
              <a:rPr lang="en-US" altLang="ko-KR" sz="1400" b="1">
                <a:latin typeface="Arial" charset="0"/>
              </a:rPr>
              <a:t>Call Tom</a:t>
            </a:r>
          </a:p>
          <a:p>
            <a:r>
              <a:rPr lang="en-US" altLang="ko-KR" sz="1400" b="1">
                <a:latin typeface="Arial" charset="0"/>
              </a:rPr>
              <a:t>One </a:t>
            </a:r>
          </a:p>
          <a:p>
            <a:r>
              <a:rPr lang="en-US" altLang="ko-KR" sz="1400" b="1">
                <a:latin typeface="Arial" charset="0"/>
              </a:rPr>
              <a:t>One two one three</a:t>
            </a:r>
          </a:p>
          <a:p>
            <a:r>
              <a:rPr lang="en-US" altLang="ko-KR" sz="1400" b="1">
                <a:latin typeface="Arial" charset="0"/>
              </a:rPr>
              <a:t>Seven oh two five</a:t>
            </a:r>
          </a:p>
          <a:p>
            <a:r>
              <a:rPr lang="en-US" altLang="ko-KR" sz="1400" b="1">
                <a:latin typeface="Arial" charset="0"/>
              </a:rPr>
              <a:t>…</a:t>
            </a:r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1331640" y="3267075"/>
            <a:ext cx="4343400" cy="3454400"/>
            <a:chOff x="2528" y="816"/>
            <a:chExt cx="2736" cy="2176"/>
          </a:xfrm>
        </p:grpSpPr>
        <p:sp>
          <p:nvSpPr>
            <p:cNvPr id="15372" name="AutoShape 21"/>
            <p:cNvSpPr>
              <a:spLocks noChangeArrowheads="1"/>
            </p:cNvSpPr>
            <p:nvPr/>
          </p:nvSpPr>
          <p:spPr bwMode="auto">
            <a:xfrm>
              <a:off x="3536" y="1440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call</a:t>
              </a:r>
            </a:p>
          </p:txBody>
        </p:sp>
        <p:sp>
          <p:nvSpPr>
            <p:cNvPr id="15373" name="AutoShape 22"/>
            <p:cNvSpPr>
              <a:spLocks noChangeArrowheads="1"/>
            </p:cNvSpPr>
            <p:nvPr/>
          </p:nvSpPr>
          <p:spPr bwMode="auto">
            <a:xfrm>
              <a:off x="4208" y="1344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John</a:t>
              </a:r>
            </a:p>
          </p:txBody>
        </p:sp>
        <p:sp>
          <p:nvSpPr>
            <p:cNvPr id="15374" name="AutoShape 23"/>
            <p:cNvSpPr>
              <a:spLocks noChangeArrowheads="1"/>
            </p:cNvSpPr>
            <p:nvPr/>
          </p:nvSpPr>
          <p:spPr bwMode="auto">
            <a:xfrm>
              <a:off x="4208" y="1584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Tom</a:t>
              </a:r>
            </a:p>
          </p:txBody>
        </p:sp>
        <p:sp>
          <p:nvSpPr>
            <p:cNvPr id="15375" name="AutoShape 24"/>
            <p:cNvSpPr>
              <a:spLocks noChangeArrowheads="1"/>
            </p:cNvSpPr>
            <p:nvPr/>
          </p:nvSpPr>
          <p:spPr bwMode="auto">
            <a:xfrm>
              <a:off x="4208" y="1872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one</a:t>
              </a:r>
            </a:p>
          </p:txBody>
        </p:sp>
        <p:sp>
          <p:nvSpPr>
            <p:cNvPr id="15376" name="AutoShape 25"/>
            <p:cNvSpPr>
              <a:spLocks noChangeArrowheads="1"/>
            </p:cNvSpPr>
            <p:nvPr/>
          </p:nvSpPr>
          <p:spPr bwMode="auto">
            <a:xfrm>
              <a:off x="4208" y="2112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two</a:t>
              </a:r>
            </a:p>
          </p:txBody>
        </p:sp>
        <p:sp>
          <p:nvSpPr>
            <p:cNvPr id="15377" name="AutoShape 26"/>
            <p:cNvSpPr>
              <a:spLocks noChangeArrowheads="1"/>
            </p:cNvSpPr>
            <p:nvPr/>
          </p:nvSpPr>
          <p:spPr bwMode="auto">
            <a:xfrm>
              <a:off x="4208" y="2592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nine</a:t>
              </a:r>
            </a:p>
          </p:txBody>
        </p:sp>
        <p:sp>
          <p:nvSpPr>
            <p:cNvPr id="15378" name="AutoShape 27"/>
            <p:cNvSpPr>
              <a:spLocks noChangeArrowheads="1"/>
            </p:cNvSpPr>
            <p:nvPr/>
          </p:nvSpPr>
          <p:spPr bwMode="auto">
            <a:xfrm>
              <a:off x="4208" y="2832"/>
              <a:ext cx="568" cy="1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oh</a:t>
              </a:r>
            </a:p>
          </p:txBody>
        </p:sp>
        <p:sp>
          <p:nvSpPr>
            <p:cNvPr id="15379" name="Oval 28"/>
            <p:cNvSpPr>
              <a:spLocks noChangeArrowheads="1"/>
            </p:cNvSpPr>
            <p:nvPr/>
          </p:nvSpPr>
          <p:spPr bwMode="auto">
            <a:xfrm>
              <a:off x="4448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80" name="Oval 29"/>
            <p:cNvSpPr>
              <a:spLocks noChangeArrowheads="1"/>
            </p:cNvSpPr>
            <p:nvPr/>
          </p:nvSpPr>
          <p:spPr bwMode="auto">
            <a:xfrm>
              <a:off x="4448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81" name="Oval 30"/>
            <p:cNvSpPr>
              <a:spLocks noChangeArrowheads="1"/>
            </p:cNvSpPr>
            <p:nvPr/>
          </p:nvSpPr>
          <p:spPr bwMode="auto">
            <a:xfrm>
              <a:off x="4448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82" name="Oval 31"/>
            <p:cNvSpPr>
              <a:spLocks noChangeArrowheads="1"/>
            </p:cNvSpPr>
            <p:nvPr/>
          </p:nvSpPr>
          <p:spPr bwMode="auto">
            <a:xfrm>
              <a:off x="5120" y="196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83" name="Oval 32"/>
            <p:cNvSpPr>
              <a:spLocks noChangeArrowheads="1"/>
            </p:cNvSpPr>
            <p:nvPr/>
          </p:nvSpPr>
          <p:spPr bwMode="auto">
            <a:xfrm>
              <a:off x="3152" y="19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15384" name="AutoShape 33"/>
            <p:cNvCxnSpPr>
              <a:cxnSpLocks noChangeShapeType="1"/>
              <a:stCxn id="15383" idx="6"/>
              <a:endCxn id="15372" idx="1"/>
            </p:cNvCxnSpPr>
            <p:nvPr/>
          </p:nvCxnSpPr>
          <p:spPr bwMode="auto">
            <a:xfrm flipV="1">
              <a:off x="3296" y="1520"/>
              <a:ext cx="240" cy="47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5" name="AutoShape 34"/>
            <p:cNvCxnSpPr>
              <a:cxnSpLocks noChangeShapeType="1"/>
              <a:stCxn id="15372" idx="3"/>
              <a:endCxn id="15373" idx="1"/>
            </p:cNvCxnSpPr>
            <p:nvPr/>
          </p:nvCxnSpPr>
          <p:spPr bwMode="auto">
            <a:xfrm flipV="1">
              <a:off x="4104" y="1424"/>
              <a:ext cx="104" cy="9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6" name="AutoShape 35"/>
            <p:cNvCxnSpPr>
              <a:cxnSpLocks noChangeShapeType="1"/>
              <a:stCxn id="15372" idx="3"/>
              <a:endCxn id="15374" idx="1"/>
            </p:cNvCxnSpPr>
            <p:nvPr/>
          </p:nvCxnSpPr>
          <p:spPr bwMode="auto">
            <a:xfrm>
              <a:off x="4104" y="1520"/>
              <a:ext cx="104" cy="14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7" name="AutoShape 36"/>
            <p:cNvCxnSpPr>
              <a:cxnSpLocks noChangeShapeType="1"/>
              <a:stCxn id="15373" idx="3"/>
              <a:endCxn id="15382" idx="2"/>
            </p:cNvCxnSpPr>
            <p:nvPr/>
          </p:nvCxnSpPr>
          <p:spPr bwMode="auto">
            <a:xfrm>
              <a:off x="4776" y="1424"/>
              <a:ext cx="344" cy="61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8" name="AutoShape 37"/>
            <p:cNvCxnSpPr>
              <a:cxnSpLocks noChangeShapeType="1"/>
              <a:stCxn id="15374" idx="3"/>
              <a:endCxn id="15382" idx="2"/>
            </p:cNvCxnSpPr>
            <p:nvPr/>
          </p:nvCxnSpPr>
          <p:spPr bwMode="auto">
            <a:xfrm>
              <a:off x="4776" y="1664"/>
              <a:ext cx="344" cy="3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89" name="AutoShape 38"/>
            <p:cNvCxnSpPr>
              <a:cxnSpLocks noChangeShapeType="1"/>
              <a:stCxn id="15383" idx="6"/>
              <a:endCxn id="15375" idx="1"/>
            </p:cNvCxnSpPr>
            <p:nvPr/>
          </p:nvCxnSpPr>
          <p:spPr bwMode="auto">
            <a:xfrm flipV="1">
              <a:off x="3296" y="1952"/>
              <a:ext cx="912" cy="4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0" name="AutoShape 39"/>
            <p:cNvCxnSpPr>
              <a:cxnSpLocks noChangeShapeType="1"/>
              <a:stCxn id="15383" idx="6"/>
              <a:endCxn id="15376" idx="1"/>
            </p:cNvCxnSpPr>
            <p:nvPr/>
          </p:nvCxnSpPr>
          <p:spPr bwMode="auto">
            <a:xfrm>
              <a:off x="3296" y="1992"/>
              <a:ext cx="912" cy="20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1" name="AutoShape 40"/>
            <p:cNvCxnSpPr>
              <a:cxnSpLocks noChangeShapeType="1"/>
              <a:stCxn id="15383" idx="6"/>
              <a:endCxn id="15377" idx="1"/>
            </p:cNvCxnSpPr>
            <p:nvPr/>
          </p:nvCxnSpPr>
          <p:spPr bwMode="auto">
            <a:xfrm>
              <a:off x="3296" y="1992"/>
              <a:ext cx="912" cy="68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2" name="AutoShape 41"/>
            <p:cNvCxnSpPr>
              <a:cxnSpLocks noChangeShapeType="1"/>
              <a:stCxn id="15383" idx="6"/>
              <a:endCxn id="15378" idx="1"/>
            </p:cNvCxnSpPr>
            <p:nvPr/>
          </p:nvCxnSpPr>
          <p:spPr bwMode="auto">
            <a:xfrm>
              <a:off x="3296" y="1992"/>
              <a:ext cx="912" cy="9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3" name="AutoShape 42"/>
            <p:cNvCxnSpPr>
              <a:cxnSpLocks noChangeShapeType="1"/>
              <a:stCxn id="15375" idx="3"/>
              <a:endCxn id="15382" idx="2"/>
            </p:cNvCxnSpPr>
            <p:nvPr/>
          </p:nvCxnSpPr>
          <p:spPr bwMode="auto">
            <a:xfrm>
              <a:off x="4776" y="1952"/>
              <a:ext cx="344" cy="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4" name="AutoShape 43"/>
            <p:cNvCxnSpPr>
              <a:cxnSpLocks noChangeShapeType="1"/>
              <a:stCxn id="15376" idx="3"/>
              <a:endCxn id="15382" idx="2"/>
            </p:cNvCxnSpPr>
            <p:nvPr/>
          </p:nvCxnSpPr>
          <p:spPr bwMode="auto">
            <a:xfrm flipV="1">
              <a:off x="4776" y="2040"/>
              <a:ext cx="344" cy="15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5" name="AutoShape 44"/>
            <p:cNvCxnSpPr>
              <a:cxnSpLocks noChangeShapeType="1"/>
              <a:stCxn id="15377" idx="3"/>
              <a:endCxn id="15382" idx="2"/>
            </p:cNvCxnSpPr>
            <p:nvPr/>
          </p:nvCxnSpPr>
          <p:spPr bwMode="auto">
            <a:xfrm flipV="1">
              <a:off x="4776" y="2040"/>
              <a:ext cx="344" cy="63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6" name="AutoShape 45"/>
            <p:cNvCxnSpPr>
              <a:cxnSpLocks noChangeShapeType="1"/>
              <a:stCxn id="15378" idx="3"/>
              <a:endCxn id="15382" idx="2"/>
            </p:cNvCxnSpPr>
            <p:nvPr/>
          </p:nvCxnSpPr>
          <p:spPr bwMode="auto">
            <a:xfrm flipV="1">
              <a:off x="4776" y="2040"/>
              <a:ext cx="344" cy="87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97" name="AutoShape 46"/>
            <p:cNvCxnSpPr>
              <a:cxnSpLocks noChangeShapeType="1"/>
              <a:stCxn id="15382" idx="6"/>
              <a:endCxn id="15383" idx="2"/>
            </p:cNvCxnSpPr>
            <p:nvPr/>
          </p:nvCxnSpPr>
          <p:spPr bwMode="auto">
            <a:xfrm flipH="1" flipV="1">
              <a:off x="3152" y="1992"/>
              <a:ext cx="2112" cy="48"/>
            </a:xfrm>
            <a:prstGeom prst="curvedConnector5">
              <a:avLst>
                <a:gd name="adj1" fmla="val -6819"/>
                <a:gd name="adj2" fmla="val 2066667"/>
                <a:gd name="adj3" fmla="val 10681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398" name="Oval 49"/>
            <p:cNvSpPr>
              <a:spLocks noChangeArrowheads="1"/>
            </p:cNvSpPr>
            <p:nvPr/>
          </p:nvSpPr>
          <p:spPr bwMode="auto">
            <a:xfrm>
              <a:off x="2672" y="19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15399" name="AutoShape 50"/>
            <p:cNvCxnSpPr>
              <a:cxnSpLocks noChangeShapeType="1"/>
              <a:stCxn id="15398" idx="6"/>
              <a:endCxn id="15383" idx="2"/>
            </p:cNvCxnSpPr>
            <p:nvPr/>
          </p:nvCxnSpPr>
          <p:spPr bwMode="auto">
            <a:xfrm>
              <a:off x="2816" y="1992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400" name="Text Box 52"/>
            <p:cNvSpPr txBox="1">
              <a:spLocks noChangeArrowheads="1"/>
            </p:cNvSpPr>
            <p:nvPr/>
          </p:nvSpPr>
          <p:spPr bwMode="auto">
            <a:xfrm>
              <a:off x="2528" y="2112"/>
              <a:ext cx="4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/>
                <a:t>START</a:t>
              </a:r>
            </a:p>
          </p:txBody>
        </p:sp>
        <p:graphicFrame>
          <p:nvGraphicFramePr>
            <p:cNvPr id="15362" name="Object 1024"/>
            <p:cNvGraphicFramePr>
              <a:graphicFrameLocks noChangeAspect="1"/>
            </p:cNvGraphicFramePr>
            <p:nvPr/>
          </p:nvGraphicFramePr>
          <p:xfrm>
            <a:off x="3888" y="816"/>
            <a:ext cx="602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Equation" r:id="rId4" imgW="647640" imgH="215640" progId="Equation.3">
                    <p:embed/>
                  </p:oleObj>
                </mc:Choice>
                <mc:Fallback>
                  <p:oleObj name="Equation" r:id="rId4" imgW="647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816"/>
                          <a:ext cx="602" cy="2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3" name="Object 1025"/>
            <p:cNvGraphicFramePr>
              <a:graphicFrameLocks noChangeAspect="1"/>
            </p:cNvGraphicFramePr>
            <p:nvPr/>
          </p:nvGraphicFramePr>
          <p:xfrm>
            <a:off x="3648" y="1248"/>
            <a:ext cx="5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Equation" r:id="rId6" imgW="647640" imgH="215640" progId="Equation.3">
                    <p:embed/>
                  </p:oleObj>
                </mc:Choice>
                <mc:Fallback>
                  <p:oleObj name="Equation" r:id="rId6" imgW="647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248"/>
                          <a:ext cx="57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52177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5F44A43-ABA7-47A1-996D-A2740F1F393C}" type="slidenum">
              <a:rPr lang="en-US" altLang="ko-KR" smtClean="0">
                <a:latin typeface="굴림" charset="-127"/>
                <a:ea typeface="굴림" charset="-127"/>
              </a:rPr>
              <a:pPr/>
              <a:t>49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HMM </a:t>
            </a:r>
            <a:r>
              <a:rPr lang="ko-KR" altLang="en-US"/>
              <a:t>기반 연속음성인식 과정</a:t>
            </a:r>
          </a:p>
        </p:txBody>
      </p:sp>
      <p:grpSp>
        <p:nvGrpSpPr>
          <p:cNvPr id="2" name="Group 194"/>
          <p:cNvGrpSpPr>
            <a:grpSpLocks/>
          </p:cNvGrpSpPr>
          <p:nvPr/>
        </p:nvGrpSpPr>
        <p:grpSpPr bwMode="auto">
          <a:xfrm>
            <a:off x="222250" y="1649413"/>
            <a:ext cx="8555038" cy="4241800"/>
            <a:chOff x="239" y="1192"/>
            <a:chExt cx="5389" cy="2672"/>
          </a:xfrm>
        </p:grpSpPr>
        <p:sp>
          <p:nvSpPr>
            <p:cNvPr id="43014" name="Rectangle 3"/>
            <p:cNvSpPr>
              <a:spLocks noChangeArrowheads="1"/>
            </p:cNvSpPr>
            <p:nvPr/>
          </p:nvSpPr>
          <p:spPr bwMode="auto">
            <a:xfrm>
              <a:off x="1937" y="1528"/>
              <a:ext cx="816" cy="33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>
                  <a:latin typeface="Times New Roman" pitchFamily="18" charset="0"/>
                </a:rPr>
                <a:t>Feature</a:t>
              </a:r>
            </a:p>
            <a:p>
              <a:pPr algn="ctr"/>
              <a:r>
                <a:rPr lang="en-US" altLang="ko-KR">
                  <a:latin typeface="Times New Roman" pitchFamily="18" charset="0"/>
                </a:rPr>
                <a:t>extraction</a:t>
              </a:r>
            </a:p>
          </p:txBody>
        </p:sp>
        <p:sp>
          <p:nvSpPr>
            <p:cNvPr id="43015" name="Rectangle 4"/>
            <p:cNvSpPr>
              <a:spLocks noChangeArrowheads="1"/>
            </p:cNvSpPr>
            <p:nvPr/>
          </p:nvSpPr>
          <p:spPr bwMode="auto">
            <a:xfrm>
              <a:off x="3089" y="1528"/>
              <a:ext cx="1008" cy="33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>
                  <a:latin typeface="Times New Roman" pitchFamily="18" charset="0"/>
                </a:rPr>
                <a:t>Search</a:t>
              </a:r>
            </a:p>
          </p:txBody>
        </p:sp>
        <p:sp>
          <p:nvSpPr>
            <p:cNvPr id="43016" name="Line 5"/>
            <p:cNvSpPr>
              <a:spLocks noChangeShapeType="1"/>
            </p:cNvSpPr>
            <p:nvPr/>
          </p:nvSpPr>
          <p:spPr bwMode="auto">
            <a:xfrm>
              <a:off x="1121" y="1672"/>
              <a:ext cx="81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017" name="Line 6"/>
            <p:cNvSpPr>
              <a:spLocks noChangeShapeType="1"/>
            </p:cNvSpPr>
            <p:nvPr/>
          </p:nvSpPr>
          <p:spPr bwMode="auto">
            <a:xfrm>
              <a:off x="2753" y="1672"/>
              <a:ext cx="3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018" name="Line 7"/>
            <p:cNvSpPr>
              <a:spLocks noChangeShapeType="1"/>
            </p:cNvSpPr>
            <p:nvPr/>
          </p:nvSpPr>
          <p:spPr bwMode="auto">
            <a:xfrm>
              <a:off x="4097" y="1672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019" name="Text Box 8"/>
            <p:cNvSpPr txBox="1">
              <a:spLocks noChangeArrowheads="1"/>
            </p:cNvSpPr>
            <p:nvPr/>
          </p:nvSpPr>
          <p:spPr bwMode="auto">
            <a:xfrm>
              <a:off x="1169" y="1288"/>
              <a:ext cx="48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Times New Roman" pitchFamily="18" charset="0"/>
                </a:rPr>
                <a:t>Speech</a:t>
              </a:r>
            </a:p>
            <a:p>
              <a:r>
                <a:rPr lang="en-US" altLang="ko-KR">
                  <a:latin typeface="Times New Roman" pitchFamily="18" charset="0"/>
                </a:rPr>
                <a:t>signals</a:t>
              </a:r>
            </a:p>
          </p:txBody>
        </p:sp>
        <p:sp>
          <p:nvSpPr>
            <p:cNvPr id="43020" name="Text Box 9"/>
            <p:cNvSpPr txBox="1">
              <a:spLocks noChangeArrowheads="1"/>
            </p:cNvSpPr>
            <p:nvPr/>
          </p:nvSpPr>
          <p:spPr bwMode="auto">
            <a:xfrm>
              <a:off x="4401" y="1432"/>
              <a:ext cx="91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Times New Roman" pitchFamily="18" charset="0"/>
                </a:rPr>
                <a:t>Word sequence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881" y="2440"/>
              <a:ext cx="3792" cy="1296"/>
              <a:chOff x="600" y="2672"/>
              <a:chExt cx="3792" cy="1296"/>
            </a:xfrm>
          </p:grpSpPr>
          <p:sp>
            <p:nvSpPr>
              <p:cNvPr id="43144" name="Rectangle 11"/>
              <p:cNvSpPr>
                <a:spLocks noChangeArrowheads="1"/>
              </p:cNvSpPr>
              <p:nvPr/>
            </p:nvSpPr>
            <p:spPr bwMode="auto">
              <a:xfrm>
                <a:off x="1416" y="3536"/>
                <a:ext cx="81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LM estimation</a:t>
                </a:r>
              </a:p>
            </p:txBody>
          </p:sp>
          <p:sp>
            <p:nvSpPr>
              <p:cNvPr id="43145" name="AutoShape 12"/>
              <p:cNvSpPr>
                <a:spLocks noChangeArrowheads="1"/>
              </p:cNvSpPr>
              <p:nvPr/>
            </p:nvSpPr>
            <p:spPr bwMode="auto">
              <a:xfrm>
                <a:off x="600" y="2960"/>
                <a:ext cx="576" cy="480"/>
              </a:xfrm>
              <a:prstGeom prst="can">
                <a:avLst>
                  <a:gd name="adj" fmla="val 25000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Speech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database</a:t>
                </a:r>
              </a:p>
            </p:txBody>
          </p:sp>
          <p:sp>
            <p:nvSpPr>
              <p:cNvPr id="43146" name="AutoShape 13"/>
              <p:cNvSpPr>
                <a:spLocks noChangeArrowheads="1"/>
              </p:cNvSpPr>
              <p:nvPr/>
            </p:nvSpPr>
            <p:spPr bwMode="auto">
              <a:xfrm>
                <a:off x="600" y="3488"/>
                <a:ext cx="576" cy="480"/>
              </a:xfrm>
              <a:prstGeom prst="can">
                <a:avLst>
                  <a:gd name="adj" fmla="val 25000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Text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corpora</a:t>
                </a:r>
              </a:p>
            </p:txBody>
          </p:sp>
          <p:cxnSp>
            <p:nvCxnSpPr>
              <p:cNvPr id="43147" name="AutoShape 14"/>
              <p:cNvCxnSpPr>
                <a:cxnSpLocks noChangeShapeType="1"/>
                <a:stCxn id="43144" idx="3"/>
                <a:endCxn id="43150" idx="3"/>
              </p:cNvCxnSpPr>
              <p:nvPr/>
            </p:nvCxnSpPr>
            <p:spPr bwMode="auto">
              <a:xfrm flipV="1">
                <a:off x="2232" y="3440"/>
                <a:ext cx="1872" cy="264"/>
              </a:xfrm>
              <a:prstGeom prst="bentConnector2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43148" name="AutoShape 15"/>
              <p:cNvCxnSpPr>
                <a:cxnSpLocks noChangeShapeType="1"/>
                <a:stCxn id="43156" idx="3"/>
                <a:endCxn id="43149" idx="2"/>
              </p:cNvCxnSpPr>
              <p:nvPr/>
            </p:nvCxnSpPr>
            <p:spPr bwMode="auto">
              <a:xfrm flipV="1">
                <a:off x="2232" y="3200"/>
                <a:ext cx="240" cy="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43149" name="AutoShape 16"/>
              <p:cNvSpPr>
                <a:spLocks noChangeArrowheads="1"/>
              </p:cNvSpPr>
              <p:nvPr/>
            </p:nvSpPr>
            <p:spPr bwMode="auto">
              <a:xfrm>
                <a:off x="2472" y="2960"/>
                <a:ext cx="576" cy="480"/>
              </a:xfrm>
              <a:prstGeom prst="can">
                <a:avLst>
                  <a:gd name="adj" fmla="val 25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Acoustic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model</a:t>
                </a:r>
              </a:p>
            </p:txBody>
          </p:sp>
          <p:sp>
            <p:nvSpPr>
              <p:cNvPr id="43150" name="AutoShape 17"/>
              <p:cNvSpPr>
                <a:spLocks noChangeArrowheads="1"/>
              </p:cNvSpPr>
              <p:nvPr/>
            </p:nvSpPr>
            <p:spPr bwMode="auto">
              <a:xfrm>
                <a:off x="3816" y="2960"/>
                <a:ext cx="576" cy="480"/>
              </a:xfrm>
              <a:prstGeom prst="can">
                <a:avLst>
                  <a:gd name="adj" fmla="val 25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Language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model</a:t>
                </a:r>
              </a:p>
            </p:txBody>
          </p:sp>
          <p:sp>
            <p:nvSpPr>
              <p:cNvPr id="43151" name="AutoShape 18"/>
              <p:cNvSpPr>
                <a:spLocks noChangeArrowheads="1"/>
              </p:cNvSpPr>
              <p:nvPr/>
            </p:nvSpPr>
            <p:spPr bwMode="auto">
              <a:xfrm>
                <a:off x="3144" y="2960"/>
                <a:ext cx="576" cy="480"/>
              </a:xfrm>
              <a:prstGeom prst="can">
                <a:avLst>
                  <a:gd name="adj" fmla="val 25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Vocabulary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Dictionary</a:t>
                </a:r>
              </a:p>
            </p:txBody>
          </p:sp>
          <p:cxnSp>
            <p:nvCxnSpPr>
              <p:cNvPr id="43152" name="AutoShape 19"/>
              <p:cNvCxnSpPr>
                <a:cxnSpLocks noChangeShapeType="1"/>
                <a:stCxn id="43151" idx="1"/>
                <a:endCxn id="43022" idx="2"/>
              </p:cNvCxnSpPr>
              <p:nvPr/>
            </p:nvCxnSpPr>
            <p:spPr bwMode="auto">
              <a:xfrm rot="5400000" flipH="1">
                <a:off x="3228" y="2756"/>
                <a:ext cx="288" cy="12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43153" name="AutoShape 20"/>
              <p:cNvCxnSpPr>
                <a:cxnSpLocks noChangeShapeType="1"/>
                <a:stCxn id="43149" idx="1"/>
                <a:endCxn id="43022" idx="2"/>
              </p:cNvCxnSpPr>
              <p:nvPr/>
            </p:nvCxnSpPr>
            <p:spPr bwMode="auto">
              <a:xfrm rot="-5400000">
                <a:off x="2892" y="2540"/>
                <a:ext cx="288" cy="55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43154" name="AutoShape 21"/>
              <p:cNvCxnSpPr>
                <a:cxnSpLocks noChangeShapeType="1"/>
                <a:stCxn id="43150" idx="1"/>
                <a:endCxn id="43022" idx="2"/>
              </p:cNvCxnSpPr>
              <p:nvPr/>
            </p:nvCxnSpPr>
            <p:spPr bwMode="auto">
              <a:xfrm rot="5400000" flipH="1">
                <a:off x="3564" y="2420"/>
                <a:ext cx="288" cy="7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43155" name="AutoShape 22"/>
              <p:cNvCxnSpPr>
                <a:cxnSpLocks noChangeShapeType="1"/>
                <a:stCxn id="43146" idx="4"/>
                <a:endCxn id="43144" idx="1"/>
              </p:cNvCxnSpPr>
              <p:nvPr/>
            </p:nvCxnSpPr>
            <p:spPr bwMode="auto">
              <a:xfrm flipV="1">
                <a:off x="1176" y="3704"/>
                <a:ext cx="240" cy="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43156" name="Rectangle 23"/>
              <p:cNvSpPr>
                <a:spLocks noChangeArrowheads="1"/>
              </p:cNvSpPr>
              <p:nvPr/>
            </p:nvSpPr>
            <p:spPr bwMode="auto">
              <a:xfrm>
                <a:off x="1416" y="3056"/>
                <a:ext cx="81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>
                    <a:latin typeface="Times New Roman" pitchFamily="18" charset="0"/>
                  </a:rPr>
                  <a:t>HMM </a:t>
                </a:r>
              </a:p>
              <a:p>
                <a:pPr algn="ctr"/>
                <a:r>
                  <a:rPr lang="en-US" altLang="ko-KR">
                    <a:latin typeface="Times New Roman" pitchFamily="18" charset="0"/>
                  </a:rPr>
                  <a:t>estimation</a:t>
                </a:r>
              </a:p>
            </p:txBody>
          </p:sp>
          <p:cxnSp>
            <p:nvCxnSpPr>
              <p:cNvPr id="43157" name="AutoShape 24"/>
              <p:cNvCxnSpPr>
                <a:cxnSpLocks noChangeShapeType="1"/>
                <a:stCxn id="43145" idx="4"/>
                <a:endCxn id="43156" idx="1"/>
              </p:cNvCxnSpPr>
              <p:nvPr/>
            </p:nvCxnSpPr>
            <p:spPr bwMode="auto">
              <a:xfrm>
                <a:off x="1176" y="3200"/>
                <a:ext cx="240" cy="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43022" name="Rectangle 25"/>
            <p:cNvSpPr>
              <a:spLocks noChangeArrowheads="1"/>
            </p:cNvSpPr>
            <p:nvPr/>
          </p:nvSpPr>
          <p:spPr bwMode="auto">
            <a:xfrm>
              <a:off x="3089" y="2104"/>
              <a:ext cx="1008" cy="33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>
                  <a:latin typeface="Times New Roman" pitchFamily="18" charset="0"/>
                </a:rPr>
                <a:t>Network</a:t>
              </a:r>
            </a:p>
            <a:p>
              <a:pPr algn="ctr"/>
              <a:r>
                <a:rPr lang="en-US" altLang="ko-KR">
                  <a:latin typeface="Times New Roman" pitchFamily="18" charset="0"/>
                </a:rPr>
                <a:t>construction</a:t>
              </a:r>
            </a:p>
          </p:txBody>
        </p:sp>
        <p:sp>
          <p:nvSpPr>
            <p:cNvPr id="43023" name="Line 26"/>
            <p:cNvSpPr>
              <a:spLocks noChangeShapeType="1"/>
            </p:cNvSpPr>
            <p:nvPr/>
          </p:nvSpPr>
          <p:spPr bwMode="auto">
            <a:xfrm flipV="1">
              <a:off x="3569" y="18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43024" name="Picture 27" descr="C:\Program Files\Microsoft Office\Clipart\standard\stddir4\PE03859_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8" y="1192"/>
              <a:ext cx="599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5" name="Text Box 28"/>
            <p:cNvSpPr txBox="1">
              <a:spLocks noChangeArrowheads="1"/>
            </p:cNvSpPr>
            <p:nvPr/>
          </p:nvSpPr>
          <p:spPr bwMode="auto">
            <a:xfrm>
              <a:off x="239" y="1936"/>
              <a:ext cx="100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/>
                <a:t>One two three.</a:t>
              </a:r>
            </a:p>
          </p:txBody>
        </p:sp>
        <p:grpSp>
          <p:nvGrpSpPr>
            <p:cNvPr id="4" name="Group 193"/>
            <p:cNvGrpSpPr>
              <a:grpSpLocks/>
            </p:cNvGrpSpPr>
            <p:nvPr/>
          </p:nvGrpSpPr>
          <p:grpSpPr bwMode="auto">
            <a:xfrm>
              <a:off x="4504" y="3152"/>
              <a:ext cx="1096" cy="712"/>
              <a:chOff x="4528" y="3024"/>
              <a:chExt cx="1096" cy="712"/>
            </a:xfrm>
          </p:grpSpPr>
          <p:sp>
            <p:nvSpPr>
              <p:cNvPr id="43123" name="AutoShape 66"/>
              <p:cNvSpPr>
                <a:spLocks noChangeArrowheads="1"/>
              </p:cNvSpPr>
              <p:nvPr/>
            </p:nvSpPr>
            <p:spPr bwMode="auto">
              <a:xfrm>
                <a:off x="5062" y="3024"/>
                <a:ext cx="332" cy="1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 b="1"/>
                  <a:t>one</a:t>
                </a:r>
              </a:p>
            </p:txBody>
          </p:sp>
          <p:sp>
            <p:nvSpPr>
              <p:cNvPr id="43124" name="AutoShape 67"/>
              <p:cNvSpPr>
                <a:spLocks noChangeArrowheads="1"/>
              </p:cNvSpPr>
              <p:nvPr/>
            </p:nvSpPr>
            <p:spPr bwMode="auto">
              <a:xfrm>
                <a:off x="5062" y="3176"/>
                <a:ext cx="309" cy="9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 b="1"/>
                  <a:t>two</a:t>
                </a:r>
              </a:p>
            </p:txBody>
          </p:sp>
          <p:sp>
            <p:nvSpPr>
              <p:cNvPr id="43125" name="AutoShape 68"/>
              <p:cNvSpPr>
                <a:spLocks noChangeArrowheads="1"/>
              </p:cNvSpPr>
              <p:nvPr/>
            </p:nvSpPr>
            <p:spPr bwMode="auto">
              <a:xfrm>
                <a:off x="5062" y="3481"/>
                <a:ext cx="332" cy="10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 b="1"/>
                  <a:t>nine</a:t>
                </a:r>
              </a:p>
            </p:txBody>
          </p:sp>
          <p:sp>
            <p:nvSpPr>
              <p:cNvPr id="43126" name="AutoShape 69"/>
              <p:cNvSpPr>
                <a:spLocks noChangeArrowheads="1"/>
              </p:cNvSpPr>
              <p:nvPr/>
            </p:nvSpPr>
            <p:spPr bwMode="auto">
              <a:xfrm>
                <a:off x="5062" y="3635"/>
                <a:ext cx="332" cy="1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400" b="1"/>
                  <a:t>oh</a:t>
                </a:r>
              </a:p>
            </p:txBody>
          </p:sp>
          <p:grpSp>
            <p:nvGrpSpPr>
              <p:cNvPr id="5" name="Group 179"/>
              <p:cNvGrpSpPr>
                <a:grpSpLocks/>
              </p:cNvGrpSpPr>
              <p:nvPr/>
            </p:nvGrpSpPr>
            <p:grpSpPr bwMode="auto">
              <a:xfrm>
                <a:off x="5202" y="3299"/>
                <a:ext cx="29" cy="152"/>
                <a:chOff x="5202" y="3299"/>
                <a:chExt cx="29" cy="152"/>
              </a:xfrm>
            </p:grpSpPr>
            <p:sp>
              <p:nvSpPr>
                <p:cNvPr id="43141" name="Oval 70"/>
                <p:cNvSpPr>
                  <a:spLocks noChangeArrowheads="1"/>
                </p:cNvSpPr>
                <p:nvPr/>
              </p:nvSpPr>
              <p:spPr bwMode="auto">
                <a:xfrm>
                  <a:off x="5202" y="3299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42" name="Oval 71"/>
                <p:cNvSpPr>
                  <a:spLocks noChangeArrowheads="1"/>
                </p:cNvSpPr>
                <p:nvPr/>
              </p:nvSpPr>
              <p:spPr bwMode="auto">
                <a:xfrm>
                  <a:off x="5202" y="3360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43" name="Oval 72"/>
                <p:cNvSpPr>
                  <a:spLocks noChangeArrowheads="1"/>
                </p:cNvSpPr>
                <p:nvPr/>
              </p:nvSpPr>
              <p:spPr bwMode="auto">
                <a:xfrm>
                  <a:off x="5202" y="3421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3128" name="Oval 73"/>
              <p:cNvSpPr>
                <a:spLocks noChangeArrowheads="1"/>
              </p:cNvSpPr>
              <p:nvPr/>
            </p:nvSpPr>
            <p:spPr bwMode="auto">
              <a:xfrm>
                <a:off x="4837" y="3329"/>
                <a:ext cx="84" cy="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129" name="Oval 74"/>
              <p:cNvSpPr>
                <a:spLocks noChangeArrowheads="1"/>
              </p:cNvSpPr>
              <p:nvPr/>
            </p:nvSpPr>
            <p:spPr bwMode="auto">
              <a:xfrm>
                <a:off x="5540" y="3329"/>
                <a:ext cx="84" cy="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cxnSp>
            <p:nvCxnSpPr>
              <p:cNvPr id="43130" name="AutoShape 75"/>
              <p:cNvCxnSpPr>
                <a:cxnSpLocks noChangeShapeType="1"/>
                <a:stCxn id="43128" idx="6"/>
                <a:endCxn id="43123" idx="1"/>
              </p:cNvCxnSpPr>
              <p:nvPr/>
            </p:nvCxnSpPr>
            <p:spPr bwMode="auto">
              <a:xfrm flipV="1">
                <a:off x="4921" y="3075"/>
                <a:ext cx="141" cy="30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1" name="AutoShape 76"/>
              <p:cNvCxnSpPr>
                <a:cxnSpLocks noChangeShapeType="1"/>
                <a:stCxn id="43128" idx="6"/>
                <a:endCxn id="43124" idx="1"/>
              </p:cNvCxnSpPr>
              <p:nvPr/>
            </p:nvCxnSpPr>
            <p:spPr bwMode="auto">
              <a:xfrm flipV="1">
                <a:off x="4921" y="3225"/>
                <a:ext cx="141" cy="15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2" name="AutoShape 77"/>
              <p:cNvCxnSpPr>
                <a:cxnSpLocks noChangeShapeType="1"/>
                <a:stCxn id="43128" idx="6"/>
                <a:endCxn id="43125" idx="1"/>
              </p:cNvCxnSpPr>
              <p:nvPr/>
            </p:nvCxnSpPr>
            <p:spPr bwMode="auto">
              <a:xfrm>
                <a:off x="4921" y="3375"/>
                <a:ext cx="141" cy="157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3" name="AutoShape 78"/>
              <p:cNvCxnSpPr>
                <a:cxnSpLocks noChangeShapeType="1"/>
                <a:stCxn id="43128" idx="6"/>
                <a:endCxn id="43126" idx="1"/>
              </p:cNvCxnSpPr>
              <p:nvPr/>
            </p:nvCxnSpPr>
            <p:spPr bwMode="auto">
              <a:xfrm>
                <a:off x="4921" y="3375"/>
                <a:ext cx="141" cy="31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4" name="AutoShape 79"/>
              <p:cNvCxnSpPr>
                <a:cxnSpLocks noChangeShapeType="1"/>
                <a:stCxn id="43123" idx="3"/>
                <a:endCxn id="43129" idx="2"/>
              </p:cNvCxnSpPr>
              <p:nvPr/>
            </p:nvCxnSpPr>
            <p:spPr bwMode="auto">
              <a:xfrm>
                <a:off x="5394" y="3075"/>
                <a:ext cx="146" cy="30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5" name="AutoShape 80"/>
              <p:cNvCxnSpPr>
                <a:cxnSpLocks noChangeShapeType="1"/>
                <a:stCxn id="43124" idx="3"/>
                <a:endCxn id="43129" idx="2"/>
              </p:cNvCxnSpPr>
              <p:nvPr/>
            </p:nvCxnSpPr>
            <p:spPr bwMode="auto">
              <a:xfrm>
                <a:off x="5371" y="3225"/>
                <a:ext cx="169" cy="15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6" name="AutoShape 81"/>
              <p:cNvCxnSpPr>
                <a:cxnSpLocks noChangeShapeType="1"/>
                <a:stCxn id="43125" idx="3"/>
                <a:endCxn id="43129" idx="2"/>
              </p:cNvCxnSpPr>
              <p:nvPr/>
            </p:nvCxnSpPr>
            <p:spPr bwMode="auto">
              <a:xfrm flipV="1">
                <a:off x="5394" y="3375"/>
                <a:ext cx="146" cy="157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7" name="AutoShape 82"/>
              <p:cNvCxnSpPr>
                <a:cxnSpLocks noChangeShapeType="1"/>
                <a:stCxn id="43126" idx="3"/>
                <a:endCxn id="43129" idx="2"/>
              </p:cNvCxnSpPr>
              <p:nvPr/>
            </p:nvCxnSpPr>
            <p:spPr bwMode="auto">
              <a:xfrm flipV="1">
                <a:off x="5394" y="3375"/>
                <a:ext cx="146" cy="310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138" name="AutoShape 83"/>
              <p:cNvCxnSpPr>
                <a:cxnSpLocks noChangeShapeType="1"/>
                <a:stCxn id="43129" idx="6"/>
                <a:endCxn id="43128" idx="2"/>
              </p:cNvCxnSpPr>
              <p:nvPr/>
            </p:nvCxnSpPr>
            <p:spPr bwMode="auto">
              <a:xfrm flipH="1">
                <a:off x="4837" y="3375"/>
                <a:ext cx="787" cy="1"/>
              </a:xfrm>
              <a:prstGeom prst="curvedConnector5">
                <a:avLst>
                  <a:gd name="adj1" fmla="val -10713"/>
                  <a:gd name="adj2" fmla="val -49600014"/>
                  <a:gd name="adj3" fmla="val 110713"/>
                </a:avLst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43139" name="Oval 84"/>
              <p:cNvSpPr>
                <a:spLocks noChangeArrowheads="1"/>
              </p:cNvSpPr>
              <p:nvPr/>
            </p:nvSpPr>
            <p:spPr bwMode="auto">
              <a:xfrm>
                <a:off x="4528" y="3329"/>
                <a:ext cx="84" cy="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cxnSp>
            <p:nvCxnSpPr>
              <p:cNvPr id="43140" name="AutoShape 85"/>
              <p:cNvCxnSpPr>
                <a:cxnSpLocks noChangeShapeType="1"/>
                <a:stCxn id="43139" idx="6"/>
                <a:endCxn id="43128" idx="2"/>
              </p:cNvCxnSpPr>
              <p:nvPr/>
            </p:nvCxnSpPr>
            <p:spPr bwMode="auto">
              <a:xfrm>
                <a:off x="4612" y="3375"/>
                <a:ext cx="225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4376" y="1861"/>
              <a:ext cx="1252" cy="767"/>
              <a:chOff x="4376" y="1861"/>
              <a:chExt cx="1252" cy="767"/>
            </a:xfrm>
          </p:grpSpPr>
          <p:grpSp>
            <p:nvGrpSpPr>
              <p:cNvPr id="7" name="Group 90"/>
              <p:cNvGrpSpPr>
                <a:grpSpLocks/>
              </p:cNvGrpSpPr>
              <p:nvPr/>
            </p:nvGrpSpPr>
            <p:grpSpPr bwMode="auto">
              <a:xfrm>
                <a:off x="4552" y="1869"/>
                <a:ext cx="386" cy="178"/>
                <a:chOff x="2568" y="1152"/>
                <a:chExt cx="552" cy="365"/>
              </a:xfrm>
            </p:grpSpPr>
            <p:sp>
              <p:nvSpPr>
                <p:cNvPr id="43111" name="Oval 91"/>
                <p:cNvSpPr>
                  <a:spLocks noChangeArrowheads="1"/>
                </p:cNvSpPr>
                <p:nvPr/>
              </p:nvSpPr>
              <p:spPr bwMode="auto">
                <a:xfrm>
                  <a:off x="2568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12" name="Oval 92"/>
                <p:cNvSpPr>
                  <a:spLocks noChangeArrowheads="1"/>
                </p:cNvSpPr>
                <p:nvPr/>
              </p:nvSpPr>
              <p:spPr bwMode="auto">
                <a:xfrm>
                  <a:off x="2568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13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2660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14" name="Line 94"/>
                <p:cNvSpPr>
                  <a:spLocks noChangeShapeType="1"/>
                </p:cNvSpPr>
                <p:nvPr/>
              </p:nvSpPr>
              <p:spPr bwMode="auto">
                <a:xfrm>
                  <a:off x="2660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15" name="Oval 95"/>
                <p:cNvSpPr>
                  <a:spLocks noChangeArrowheads="1"/>
                </p:cNvSpPr>
                <p:nvPr/>
              </p:nvSpPr>
              <p:spPr bwMode="auto">
                <a:xfrm>
                  <a:off x="2752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16" name="Oval 96"/>
                <p:cNvSpPr>
                  <a:spLocks noChangeArrowheads="1"/>
                </p:cNvSpPr>
                <p:nvPr/>
              </p:nvSpPr>
              <p:spPr bwMode="auto">
                <a:xfrm>
                  <a:off x="2752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17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2844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18" name="Line 98"/>
                <p:cNvSpPr>
                  <a:spLocks noChangeShapeType="1"/>
                </p:cNvSpPr>
                <p:nvPr/>
              </p:nvSpPr>
              <p:spPr bwMode="auto">
                <a:xfrm>
                  <a:off x="2844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19" name="Oval 99"/>
                <p:cNvSpPr>
                  <a:spLocks noChangeArrowheads="1"/>
                </p:cNvSpPr>
                <p:nvPr/>
              </p:nvSpPr>
              <p:spPr bwMode="auto">
                <a:xfrm>
                  <a:off x="2936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20" name="Oval 100"/>
                <p:cNvSpPr>
                  <a:spLocks noChangeArrowheads="1"/>
                </p:cNvSpPr>
                <p:nvPr/>
              </p:nvSpPr>
              <p:spPr bwMode="auto">
                <a:xfrm>
                  <a:off x="2936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21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3028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22" name="Line 102"/>
                <p:cNvSpPr>
                  <a:spLocks noChangeShapeType="1"/>
                </p:cNvSpPr>
                <p:nvPr/>
              </p:nvSpPr>
              <p:spPr bwMode="auto">
                <a:xfrm>
                  <a:off x="3028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8" name="Group 116"/>
              <p:cNvGrpSpPr>
                <a:grpSpLocks/>
              </p:cNvGrpSpPr>
              <p:nvPr/>
            </p:nvGrpSpPr>
            <p:grpSpPr bwMode="auto">
              <a:xfrm>
                <a:off x="4557" y="2441"/>
                <a:ext cx="386" cy="178"/>
                <a:chOff x="2568" y="1152"/>
                <a:chExt cx="552" cy="365"/>
              </a:xfrm>
            </p:grpSpPr>
            <p:sp>
              <p:nvSpPr>
                <p:cNvPr id="43099" name="Oval 117"/>
                <p:cNvSpPr>
                  <a:spLocks noChangeArrowheads="1"/>
                </p:cNvSpPr>
                <p:nvPr/>
              </p:nvSpPr>
              <p:spPr bwMode="auto">
                <a:xfrm>
                  <a:off x="2568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0" name="Oval 118"/>
                <p:cNvSpPr>
                  <a:spLocks noChangeArrowheads="1"/>
                </p:cNvSpPr>
                <p:nvPr/>
              </p:nvSpPr>
              <p:spPr bwMode="auto">
                <a:xfrm>
                  <a:off x="2568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1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2660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02" name="Line 120"/>
                <p:cNvSpPr>
                  <a:spLocks noChangeShapeType="1"/>
                </p:cNvSpPr>
                <p:nvPr/>
              </p:nvSpPr>
              <p:spPr bwMode="auto">
                <a:xfrm>
                  <a:off x="2660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03" name="Oval 121"/>
                <p:cNvSpPr>
                  <a:spLocks noChangeArrowheads="1"/>
                </p:cNvSpPr>
                <p:nvPr/>
              </p:nvSpPr>
              <p:spPr bwMode="auto">
                <a:xfrm>
                  <a:off x="2752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4" name="Oval 122"/>
                <p:cNvSpPr>
                  <a:spLocks noChangeArrowheads="1"/>
                </p:cNvSpPr>
                <p:nvPr/>
              </p:nvSpPr>
              <p:spPr bwMode="auto">
                <a:xfrm>
                  <a:off x="2752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5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2844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06" name="Line 124"/>
                <p:cNvSpPr>
                  <a:spLocks noChangeShapeType="1"/>
                </p:cNvSpPr>
                <p:nvPr/>
              </p:nvSpPr>
              <p:spPr bwMode="auto">
                <a:xfrm>
                  <a:off x="2844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07" name="Oval 125"/>
                <p:cNvSpPr>
                  <a:spLocks noChangeArrowheads="1"/>
                </p:cNvSpPr>
                <p:nvPr/>
              </p:nvSpPr>
              <p:spPr bwMode="auto">
                <a:xfrm>
                  <a:off x="2936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8" name="Oval 126"/>
                <p:cNvSpPr>
                  <a:spLocks noChangeArrowheads="1"/>
                </p:cNvSpPr>
                <p:nvPr/>
              </p:nvSpPr>
              <p:spPr bwMode="auto">
                <a:xfrm>
                  <a:off x="2936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109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3028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110" name="Line 128"/>
                <p:cNvSpPr>
                  <a:spLocks noChangeShapeType="1"/>
                </p:cNvSpPr>
                <p:nvPr/>
              </p:nvSpPr>
              <p:spPr bwMode="auto">
                <a:xfrm>
                  <a:off x="3028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3030" name="Oval 129"/>
              <p:cNvSpPr>
                <a:spLocks noChangeArrowheads="1"/>
              </p:cNvSpPr>
              <p:nvPr/>
            </p:nvSpPr>
            <p:spPr bwMode="auto">
              <a:xfrm>
                <a:off x="4376" y="2226"/>
                <a:ext cx="72" cy="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cxnSp>
            <p:nvCxnSpPr>
              <p:cNvPr id="43031" name="AutoShape 130"/>
              <p:cNvCxnSpPr>
                <a:cxnSpLocks noChangeShapeType="1"/>
                <a:stCxn id="43030" idx="6"/>
                <a:endCxn id="43111" idx="2"/>
              </p:cNvCxnSpPr>
              <p:nvPr/>
            </p:nvCxnSpPr>
            <p:spPr bwMode="auto">
              <a:xfrm flipV="1">
                <a:off x="4448" y="2025"/>
                <a:ext cx="104" cy="23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032" name="AutoShape 131"/>
              <p:cNvCxnSpPr>
                <a:cxnSpLocks noChangeShapeType="1"/>
                <a:stCxn id="43030" idx="6"/>
                <a:endCxn id="43075" idx="2"/>
              </p:cNvCxnSpPr>
              <p:nvPr/>
            </p:nvCxnSpPr>
            <p:spPr bwMode="auto">
              <a:xfrm flipV="1">
                <a:off x="4448" y="2233"/>
                <a:ext cx="115" cy="24"/>
              </a:xfrm>
              <a:prstGeom prst="curvedConnector3">
                <a:avLst>
                  <a:gd name="adj1" fmla="val 4956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033" name="AutoShape 132"/>
              <p:cNvCxnSpPr>
                <a:cxnSpLocks noChangeShapeType="1"/>
                <a:stCxn id="43030" idx="6"/>
                <a:endCxn id="43099" idx="2"/>
              </p:cNvCxnSpPr>
              <p:nvPr/>
            </p:nvCxnSpPr>
            <p:spPr bwMode="auto">
              <a:xfrm>
                <a:off x="4448" y="2257"/>
                <a:ext cx="109" cy="340"/>
              </a:xfrm>
              <a:prstGeom prst="curvedConnector3">
                <a:avLst>
                  <a:gd name="adj1" fmla="val 49542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3034" name="Oval 133"/>
              <p:cNvSpPr>
                <a:spLocks noChangeArrowheads="1"/>
              </p:cNvSpPr>
              <p:nvPr/>
            </p:nvSpPr>
            <p:spPr bwMode="auto">
              <a:xfrm>
                <a:off x="5556" y="2178"/>
                <a:ext cx="72" cy="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" name="Group 140"/>
              <p:cNvGrpSpPr>
                <a:grpSpLocks/>
              </p:cNvGrpSpPr>
              <p:nvPr/>
            </p:nvGrpSpPr>
            <p:grpSpPr bwMode="auto">
              <a:xfrm>
                <a:off x="4928" y="1861"/>
                <a:ext cx="386" cy="178"/>
                <a:chOff x="2568" y="1152"/>
                <a:chExt cx="552" cy="365"/>
              </a:xfrm>
            </p:grpSpPr>
            <p:sp>
              <p:nvSpPr>
                <p:cNvPr id="43087" name="Oval 141"/>
                <p:cNvSpPr>
                  <a:spLocks noChangeArrowheads="1"/>
                </p:cNvSpPr>
                <p:nvPr/>
              </p:nvSpPr>
              <p:spPr bwMode="auto">
                <a:xfrm>
                  <a:off x="2568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88" name="Oval 142"/>
                <p:cNvSpPr>
                  <a:spLocks noChangeArrowheads="1"/>
                </p:cNvSpPr>
                <p:nvPr/>
              </p:nvSpPr>
              <p:spPr bwMode="auto">
                <a:xfrm>
                  <a:off x="2568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89" name="Line 143"/>
                <p:cNvSpPr>
                  <a:spLocks noChangeShapeType="1"/>
                </p:cNvSpPr>
                <p:nvPr/>
              </p:nvSpPr>
              <p:spPr bwMode="auto">
                <a:xfrm flipV="1">
                  <a:off x="2660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90" name="Line 144"/>
                <p:cNvSpPr>
                  <a:spLocks noChangeShapeType="1"/>
                </p:cNvSpPr>
                <p:nvPr/>
              </p:nvSpPr>
              <p:spPr bwMode="auto">
                <a:xfrm>
                  <a:off x="2660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91" name="Oval 145"/>
                <p:cNvSpPr>
                  <a:spLocks noChangeArrowheads="1"/>
                </p:cNvSpPr>
                <p:nvPr/>
              </p:nvSpPr>
              <p:spPr bwMode="auto">
                <a:xfrm>
                  <a:off x="2752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92" name="Oval 146"/>
                <p:cNvSpPr>
                  <a:spLocks noChangeArrowheads="1"/>
                </p:cNvSpPr>
                <p:nvPr/>
              </p:nvSpPr>
              <p:spPr bwMode="auto">
                <a:xfrm>
                  <a:off x="2752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93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2844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94" name="Line 148"/>
                <p:cNvSpPr>
                  <a:spLocks noChangeShapeType="1"/>
                </p:cNvSpPr>
                <p:nvPr/>
              </p:nvSpPr>
              <p:spPr bwMode="auto">
                <a:xfrm>
                  <a:off x="2844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95" name="Oval 149"/>
                <p:cNvSpPr>
                  <a:spLocks noChangeArrowheads="1"/>
                </p:cNvSpPr>
                <p:nvPr/>
              </p:nvSpPr>
              <p:spPr bwMode="auto">
                <a:xfrm>
                  <a:off x="2936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96" name="Oval 150"/>
                <p:cNvSpPr>
                  <a:spLocks noChangeArrowheads="1"/>
                </p:cNvSpPr>
                <p:nvPr/>
              </p:nvSpPr>
              <p:spPr bwMode="auto">
                <a:xfrm>
                  <a:off x="2936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97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3028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98" name="Line 152"/>
                <p:cNvSpPr>
                  <a:spLocks noChangeShapeType="1"/>
                </p:cNvSpPr>
                <p:nvPr/>
              </p:nvSpPr>
              <p:spPr bwMode="auto">
                <a:xfrm>
                  <a:off x="3028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" name="Group 184"/>
              <p:cNvGrpSpPr>
                <a:grpSpLocks/>
              </p:cNvGrpSpPr>
              <p:nvPr/>
            </p:nvGrpSpPr>
            <p:grpSpPr bwMode="auto">
              <a:xfrm>
                <a:off x="4563" y="2077"/>
                <a:ext cx="763" cy="178"/>
                <a:chOff x="4559" y="2109"/>
                <a:chExt cx="763" cy="178"/>
              </a:xfrm>
            </p:grpSpPr>
            <p:grpSp>
              <p:nvGrpSpPr>
                <p:cNvPr id="11" name="Group 103"/>
                <p:cNvGrpSpPr>
                  <a:grpSpLocks/>
                </p:cNvGrpSpPr>
                <p:nvPr/>
              </p:nvGrpSpPr>
              <p:grpSpPr bwMode="auto">
                <a:xfrm>
                  <a:off x="4559" y="2109"/>
                  <a:ext cx="385" cy="178"/>
                  <a:chOff x="2568" y="1152"/>
                  <a:chExt cx="552" cy="365"/>
                </a:xfrm>
              </p:grpSpPr>
              <p:sp>
                <p:nvSpPr>
                  <p:cNvPr id="43075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2568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6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2568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7" name="Line 1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60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8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2660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9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2752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0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2752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1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4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2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2844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3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4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5" name="Line 1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8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86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3028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2" name="Group 153"/>
                <p:cNvGrpSpPr>
                  <a:grpSpLocks/>
                </p:cNvGrpSpPr>
                <p:nvPr/>
              </p:nvGrpSpPr>
              <p:grpSpPr bwMode="auto">
                <a:xfrm>
                  <a:off x="4936" y="2109"/>
                  <a:ext cx="386" cy="178"/>
                  <a:chOff x="2568" y="1152"/>
                  <a:chExt cx="552" cy="365"/>
                </a:xfrm>
              </p:grpSpPr>
              <p:sp>
                <p:nvSpPr>
                  <p:cNvPr id="43063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2568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4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2568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5" name="Line 1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60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6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2660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7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2752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8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2752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69" name="Line 1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4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0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2844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1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1426"/>
                    <a:ext cx="92" cy="9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2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2936" y="1152"/>
                    <a:ext cx="92" cy="2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3" name="Line 1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8" y="1274"/>
                    <a:ext cx="0" cy="6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74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3028" y="1456"/>
                    <a:ext cx="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Group 166"/>
              <p:cNvGrpSpPr>
                <a:grpSpLocks/>
              </p:cNvGrpSpPr>
              <p:nvPr/>
            </p:nvGrpSpPr>
            <p:grpSpPr bwMode="auto">
              <a:xfrm>
                <a:off x="4936" y="2432"/>
                <a:ext cx="386" cy="178"/>
                <a:chOff x="2568" y="1152"/>
                <a:chExt cx="552" cy="365"/>
              </a:xfrm>
            </p:grpSpPr>
            <p:sp>
              <p:nvSpPr>
                <p:cNvPr id="43049" name="Oval 167"/>
                <p:cNvSpPr>
                  <a:spLocks noChangeArrowheads="1"/>
                </p:cNvSpPr>
                <p:nvPr/>
              </p:nvSpPr>
              <p:spPr bwMode="auto">
                <a:xfrm>
                  <a:off x="2568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0" name="Oval 168"/>
                <p:cNvSpPr>
                  <a:spLocks noChangeArrowheads="1"/>
                </p:cNvSpPr>
                <p:nvPr/>
              </p:nvSpPr>
              <p:spPr bwMode="auto">
                <a:xfrm>
                  <a:off x="2568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1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660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52" name="Line 170"/>
                <p:cNvSpPr>
                  <a:spLocks noChangeShapeType="1"/>
                </p:cNvSpPr>
                <p:nvPr/>
              </p:nvSpPr>
              <p:spPr bwMode="auto">
                <a:xfrm>
                  <a:off x="2660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53" name="Oval 171"/>
                <p:cNvSpPr>
                  <a:spLocks noChangeArrowheads="1"/>
                </p:cNvSpPr>
                <p:nvPr/>
              </p:nvSpPr>
              <p:spPr bwMode="auto">
                <a:xfrm>
                  <a:off x="2752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4" name="Oval 172"/>
                <p:cNvSpPr>
                  <a:spLocks noChangeArrowheads="1"/>
                </p:cNvSpPr>
                <p:nvPr/>
              </p:nvSpPr>
              <p:spPr bwMode="auto">
                <a:xfrm>
                  <a:off x="2752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5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2844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56" name="Line 174"/>
                <p:cNvSpPr>
                  <a:spLocks noChangeShapeType="1"/>
                </p:cNvSpPr>
                <p:nvPr/>
              </p:nvSpPr>
              <p:spPr bwMode="auto">
                <a:xfrm>
                  <a:off x="2844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57" name="Oval 175"/>
                <p:cNvSpPr>
                  <a:spLocks noChangeArrowheads="1"/>
                </p:cNvSpPr>
                <p:nvPr/>
              </p:nvSpPr>
              <p:spPr bwMode="auto">
                <a:xfrm>
                  <a:off x="2936" y="1426"/>
                  <a:ext cx="92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8" name="Oval 176"/>
                <p:cNvSpPr>
                  <a:spLocks noChangeArrowheads="1"/>
                </p:cNvSpPr>
                <p:nvPr/>
              </p:nvSpPr>
              <p:spPr bwMode="auto">
                <a:xfrm>
                  <a:off x="2936" y="1152"/>
                  <a:ext cx="92" cy="2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59" name="Line 177"/>
                <p:cNvSpPr>
                  <a:spLocks noChangeShapeType="1"/>
                </p:cNvSpPr>
                <p:nvPr/>
              </p:nvSpPr>
              <p:spPr bwMode="auto">
                <a:xfrm flipV="1">
                  <a:off x="3028" y="1274"/>
                  <a:ext cx="0" cy="6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060" name="Line 178"/>
                <p:cNvSpPr>
                  <a:spLocks noChangeShapeType="1"/>
                </p:cNvSpPr>
                <p:nvPr/>
              </p:nvSpPr>
              <p:spPr bwMode="auto">
                <a:xfrm>
                  <a:off x="3028" y="1456"/>
                  <a:ext cx="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" name="Group 180"/>
              <p:cNvGrpSpPr>
                <a:grpSpLocks/>
              </p:cNvGrpSpPr>
              <p:nvPr/>
            </p:nvGrpSpPr>
            <p:grpSpPr bwMode="auto">
              <a:xfrm>
                <a:off x="4882" y="2280"/>
                <a:ext cx="29" cy="152"/>
                <a:chOff x="5202" y="3299"/>
                <a:chExt cx="29" cy="152"/>
              </a:xfrm>
            </p:grpSpPr>
            <p:sp>
              <p:nvSpPr>
                <p:cNvPr id="43046" name="Oval 181"/>
                <p:cNvSpPr>
                  <a:spLocks noChangeArrowheads="1"/>
                </p:cNvSpPr>
                <p:nvPr/>
              </p:nvSpPr>
              <p:spPr bwMode="auto">
                <a:xfrm>
                  <a:off x="5202" y="3299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47" name="Oval 182"/>
                <p:cNvSpPr>
                  <a:spLocks noChangeArrowheads="1"/>
                </p:cNvSpPr>
                <p:nvPr/>
              </p:nvSpPr>
              <p:spPr bwMode="auto">
                <a:xfrm>
                  <a:off x="5202" y="3360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3048" name="Oval 183"/>
                <p:cNvSpPr>
                  <a:spLocks noChangeArrowheads="1"/>
                </p:cNvSpPr>
                <p:nvPr/>
              </p:nvSpPr>
              <p:spPr bwMode="auto">
                <a:xfrm>
                  <a:off x="5202" y="3421"/>
                  <a:ext cx="29" cy="3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cxnSp>
            <p:nvCxnSpPr>
              <p:cNvPr id="43039" name="AutoShape 185"/>
              <p:cNvCxnSpPr>
                <a:cxnSpLocks noChangeShapeType="1"/>
                <a:endCxn id="43034" idx="2"/>
              </p:cNvCxnSpPr>
              <p:nvPr/>
            </p:nvCxnSpPr>
            <p:spPr bwMode="auto">
              <a:xfrm>
                <a:off x="5458" y="2209"/>
                <a:ext cx="9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040" name="AutoShape 186"/>
              <p:cNvCxnSpPr>
                <a:cxnSpLocks noChangeShapeType="1"/>
                <a:stCxn id="43045" idx="3"/>
                <a:endCxn id="43034" idx="2"/>
              </p:cNvCxnSpPr>
              <p:nvPr/>
            </p:nvCxnSpPr>
            <p:spPr bwMode="auto">
              <a:xfrm flipV="1">
                <a:off x="5468" y="2209"/>
                <a:ext cx="88" cy="365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041" name="AutoShape 187"/>
              <p:cNvCxnSpPr>
                <a:cxnSpLocks noChangeShapeType="1"/>
                <a:stCxn id="43043" idx="3"/>
                <a:endCxn id="43034" idx="2"/>
              </p:cNvCxnSpPr>
              <p:nvPr/>
            </p:nvCxnSpPr>
            <p:spPr bwMode="auto">
              <a:xfrm>
                <a:off x="5460" y="2010"/>
                <a:ext cx="96" cy="199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042" name="AutoShape 188"/>
              <p:cNvCxnSpPr>
                <a:cxnSpLocks noChangeShapeType="1"/>
                <a:stCxn id="43034" idx="6"/>
                <a:endCxn id="43030" idx="2"/>
              </p:cNvCxnSpPr>
              <p:nvPr/>
            </p:nvCxnSpPr>
            <p:spPr bwMode="auto">
              <a:xfrm flipH="1">
                <a:off x="4376" y="2209"/>
                <a:ext cx="1252" cy="48"/>
              </a:xfrm>
              <a:prstGeom prst="curvedConnector5">
                <a:avLst>
                  <a:gd name="adj1" fmla="val -7588"/>
                  <a:gd name="adj2" fmla="val -897921"/>
                  <a:gd name="adj3" fmla="val 111500"/>
                </a:avLst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43043" name="Rectangle 189"/>
              <p:cNvSpPr>
                <a:spLocks noChangeArrowheads="1"/>
              </p:cNvSpPr>
              <p:nvPr/>
            </p:nvSpPr>
            <p:spPr bwMode="auto">
              <a:xfrm>
                <a:off x="5316" y="1956"/>
                <a:ext cx="144" cy="10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900"/>
                  <a:t>one</a:t>
                </a:r>
              </a:p>
            </p:txBody>
          </p:sp>
          <p:sp>
            <p:nvSpPr>
              <p:cNvPr id="43044" name="Rectangle 190"/>
              <p:cNvSpPr>
                <a:spLocks noChangeArrowheads="1"/>
              </p:cNvSpPr>
              <p:nvPr/>
            </p:nvSpPr>
            <p:spPr bwMode="auto">
              <a:xfrm>
                <a:off x="5324" y="2168"/>
                <a:ext cx="144" cy="10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900"/>
                  <a:t>two</a:t>
                </a:r>
              </a:p>
            </p:txBody>
          </p:sp>
          <p:sp>
            <p:nvSpPr>
              <p:cNvPr id="43045" name="Rectangle 191"/>
              <p:cNvSpPr>
                <a:spLocks noChangeArrowheads="1"/>
              </p:cNvSpPr>
              <p:nvPr/>
            </p:nvSpPr>
            <p:spPr bwMode="auto">
              <a:xfrm>
                <a:off x="5324" y="2520"/>
                <a:ext cx="144" cy="10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900"/>
                  <a:t>oh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473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음성의 모델링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음성은 매우 짧은 시간 </a:t>
            </a:r>
            <a:r>
              <a:rPr lang="en-US" altLang="ko-KR" dirty="0"/>
              <a:t>(</a:t>
            </a:r>
            <a:r>
              <a:rPr lang="ko-KR" altLang="en-US"/>
              <a:t>약 </a:t>
            </a:r>
            <a:r>
              <a:rPr lang="en-US" altLang="ko-KR" dirty="0"/>
              <a:t>20msec)</a:t>
            </a:r>
            <a:r>
              <a:rPr lang="ko-KR" altLang="en-US"/>
              <a:t>에서는 스펙트럼이 변하지 않는다</a:t>
            </a:r>
            <a:r>
              <a:rPr lang="en-US" altLang="ko-KR" dirty="0"/>
              <a:t>. (phoneme state)</a:t>
            </a:r>
          </a:p>
          <a:p>
            <a:r>
              <a:rPr lang="en-US" altLang="ko-KR" dirty="0"/>
              <a:t>Phoneme – </a:t>
            </a:r>
            <a:r>
              <a:rPr lang="ko-KR" altLang="en-US"/>
              <a:t>우리가 언어학적으로 정의하는 어떤 발음 </a:t>
            </a:r>
            <a:r>
              <a:rPr lang="en-US" altLang="ko-KR" dirty="0"/>
              <a:t>(</a:t>
            </a:r>
            <a:r>
              <a:rPr lang="ko-KR" altLang="en-US"/>
              <a:t>발음기호</a:t>
            </a:r>
            <a:r>
              <a:rPr lang="en-US" altLang="ko-KR" dirty="0"/>
              <a:t>), </a:t>
            </a:r>
            <a:r>
              <a:rPr lang="ko-KR" altLang="en-US"/>
              <a:t>그런데 이 발음은 아주 정해진 것이 아니라 옆의 발음에 따라 변한다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단어 </a:t>
            </a:r>
            <a:r>
              <a:rPr lang="en-US" altLang="ko-KR" dirty="0"/>
              <a:t>– </a:t>
            </a:r>
            <a:r>
              <a:rPr lang="ko-KR" altLang="en-US"/>
              <a:t>앞의 </a:t>
            </a:r>
            <a:r>
              <a:rPr lang="en-US" altLang="ko-KR" dirty="0"/>
              <a:t>phoneme </a:t>
            </a:r>
            <a:r>
              <a:rPr lang="ko-KR" altLang="en-US"/>
              <a:t>의</a:t>
            </a:r>
            <a:r>
              <a:rPr lang="en-US" altLang="ko-KR" dirty="0"/>
              <a:t> sequence 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– </a:t>
            </a:r>
            <a:r>
              <a:rPr lang="ko-KR" altLang="en-US"/>
              <a:t>단어의 </a:t>
            </a:r>
            <a:r>
              <a:rPr lang="en-US" altLang="ko-KR" dirty="0"/>
              <a:t>sequence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553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397CBFD-13D8-4321-88AF-9663A13D5F02}" type="slidenum">
              <a:rPr lang="en-US" altLang="ko-KR" smtClean="0">
                <a:latin typeface="굴림" charset="-127"/>
                <a:ea typeface="굴림" charset="-127"/>
              </a:rPr>
              <a:pPr/>
              <a:t>50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5018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인식용 전체 네트워크 상세구조</a:t>
            </a:r>
          </a:p>
        </p:txBody>
      </p:sp>
      <p:grpSp>
        <p:nvGrpSpPr>
          <p:cNvPr id="2" name="Group 1278"/>
          <p:cNvGrpSpPr>
            <a:grpSpLocks/>
          </p:cNvGrpSpPr>
          <p:nvPr/>
        </p:nvGrpSpPr>
        <p:grpSpPr bwMode="auto">
          <a:xfrm>
            <a:off x="95250" y="1514475"/>
            <a:ext cx="8953500" cy="4495800"/>
            <a:chOff x="0" y="1008"/>
            <a:chExt cx="5640" cy="2832"/>
          </a:xfrm>
        </p:grpSpPr>
        <p:grpSp>
          <p:nvGrpSpPr>
            <p:cNvPr id="3" name="Group 1028"/>
            <p:cNvGrpSpPr>
              <a:grpSpLocks/>
            </p:cNvGrpSpPr>
            <p:nvPr/>
          </p:nvGrpSpPr>
          <p:grpSpPr bwMode="auto">
            <a:xfrm>
              <a:off x="1540" y="1219"/>
              <a:ext cx="1200" cy="480"/>
              <a:chOff x="528" y="1488"/>
              <a:chExt cx="1200" cy="480"/>
            </a:xfrm>
          </p:grpSpPr>
          <p:sp>
            <p:nvSpPr>
              <p:cNvPr id="50311" name="Oval 1029"/>
              <p:cNvSpPr>
                <a:spLocks noChangeArrowheads="1"/>
              </p:cNvSpPr>
              <p:nvPr/>
            </p:nvSpPr>
            <p:spPr bwMode="auto">
              <a:xfrm>
                <a:off x="576" y="182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2" name="Oval 1030"/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3" name="Oval 1031"/>
              <p:cNvSpPr>
                <a:spLocks noChangeArrowheads="1"/>
              </p:cNvSpPr>
              <p:nvPr/>
            </p:nvSpPr>
            <p:spPr bwMode="auto">
              <a:xfrm>
                <a:off x="1248" y="18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4" name="Oval 1032"/>
              <p:cNvSpPr>
                <a:spLocks noChangeArrowheads="1"/>
              </p:cNvSpPr>
              <p:nvPr/>
            </p:nvSpPr>
            <p:spPr bwMode="auto">
              <a:xfrm>
                <a:off x="528" y="1488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5" name="Oval 1033"/>
              <p:cNvSpPr>
                <a:spLocks noChangeArrowheads="1"/>
              </p:cNvSpPr>
              <p:nvPr/>
            </p:nvSpPr>
            <p:spPr bwMode="auto">
              <a:xfrm>
                <a:off x="864" y="1488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6" name="Oval 1034"/>
              <p:cNvSpPr>
                <a:spLocks noChangeArrowheads="1"/>
              </p:cNvSpPr>
              <p:nvPr/>
            </p:nvSpPr>
            <p:spPr bwMode="auto">
              <a:xfrm>
                <a:off x="1200" y="1488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7" name="Line 1035"/>
              <p:cNvSpPr>
                <a:spLocks noChangeShapeType="1"/>
              </p:cNvSpPr>
              <p:nvPr/>
            </p:nvSpPr>
            <p:spPr bwMode="auto">
              <a:xfrm>
                <a:off x="720" y="192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8" name="Line 1036"/>
              <p:cNvSpPr>
                <a:spLocks noChangeShapeType="1"/>
              </p:cNvSpPr>
              <p:nvPr/>
            </p:nvSpPr>
            <p:spPr bwMode="auto">
              <a:xfrm>
                <a:off x="1056" y="192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9" name="Line 1037"/>
              <p:cNvSpPr>
                <a:spLocks noChangeShapeType="1"/>
              </p:cNvSpPr>
              <p:nvPr/>
            </p:nvSpPr>
            <p:spPr bwMode="auto">
              <a:xfrm>
                <a:off x="1392" y="192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20" name="Line 1038"/>
              <p:cNvSpPr>
                <a:spLocks noChangeShapeType="1"/>
              </p:cNvSpPr>
              <p:nvPr/>
            </p:nvSpPr>
            <p:spPr bwMode="auto">
              <a:xfrm flipV="1">
                <a:off x="1440" y="1632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21" name="Line 1039"/>
              <p:cNvSpPr>
                <a:spLocks noChangeShapeType="1"/>
              </p:cNvSpPr>
              <p:nvPr/>
            </p:nvSpPr>
            <p:spPr bwMode="auto">
              <a:xfrm flipV="1">
                <a:off x="1104" y="1632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22" name="Line 1040"/>
              <p:cNvSpPr>
                <a:spLocks noChangeShapeType="1"/>
              </p:cNvSpPr>
              <p:nvPr/>
            </p:nvSpPr>
            <p:spPr bwMode="auto">
              <a:xfrm flipV="1">
                <a:off x="768" y="1632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" name="Group 1041"/>
            <p:cNvGrpSpPr>
              <a:grpSpLocks/>
            </p:cNvGrpSpPr>
            <p:nvPr/>
          </p:nvGrpSpPr>
          <p:grpSpPr bwMode="auto">
            <a:xfrm>
              <a:off x="2692" y="3331"/>
              <a:ext cx="1200" cy="480"/>
              <a:chOff x="1776" y="3120"/>
              <a:chExt cx="1200" cy="480"/>
            </a:xfrm>
          </p:grpSpPr>
          <p:sp>
            <p:nvSpPr>
              <p:cNvPr id="50299" name="Oval 1042"/>
              <p:cNvSpPr>
                <a:spLocks noChangeArrowheads="1"/>
              </p:cNvSpPr>
              <p:nvPr/>
            </p:nvSpPr>
            <p:spPr bwMode="auto">
              <a:xfrm>
                <a:off x="1824" y="345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0" name="Oval 1043"/>
              <p:cNvSpPr>
                <a:spLocks noChangeArrowheads="1"/>
              </p:cNvSpPr>
              <p:nvPr/>
            </p:nvSpPr>
            <p:spPr bwMode="auto">
              <a:xfrm>
                <a:off x="2160" y="345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1" name="Oval 1044"/>
              <p:cNvSpPr>
                <a:spLocks noChangeArrowheads="1"/>
              </p:cNvSpPr>
              <p:nvPr/>
            </p:nvSpPr>
            <p:spPr bwMode="auto">
              <a:xfrm>
                <a:off x="2496" y="345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2" name="Oval 1045"/>
              <p:cNvSpPr>
                <a:spLocks noChangeArrowheads="1"/>
              </p:cNvSpPr>
              <p:nvPr/>
            </p:nvSpPr>
            <p:spPr bwMode="auto">
              <a:xfrm>
                <a:off x="1776" y="312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3" name="Oval 1046"/>
              <p:cNvSpPr>
                <a:spLocks noChangeArrowheads="1"/>
              </p:cNvSpPr>
              <p:nvPr/>
            </p:nvSpPr>
            <p:spPr bwMode="auto">
              <a:xfrm>
                <a:off x="2112" y="312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4" name="Oval 1047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5" name="Line 1048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6" name="Line 1049"/>
              <p:cNvSpPr>
                <a:spLocks noChangeShapeType="1"/>
              </p:cNvSpPr>
              <p:nvPr/>
            </p:nvSpPr>
            <p:spPr bwMode="auto">
              <a:xfrm>
                <a:off x="2304" y="355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7" name="Line 1050"/>
              <p:cNvSpPr>
                <a:spLocks noChangeShapeType="1"/>
              </p:cNvSpPr>
              <p:nvPr/>
            </p:nvSpPr>
            <p:spPr bwMode="auto">
              <a:xfrm>
                <a:off x="2640" y="355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8" name="Line 1051"/>
              <p:cNvSpPr>
                <a:spLocks noChangeShapeType="1"/>
              </p:cNvSpPr>
              <p:nvPr/>
            </p:nvSpPr>
            <p:spPr bwMode="auto">
              <a:xfrm flipV="1">
                <a:off x="2688" y="326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09" name="Line 1052"/>
              <p:cNvSpPr>
                <a:spLocks noChangeShapeType="1"/>
              </p:cNvSpPr>
              <p:nvPr/>
            </p:nvSpPr>
            <p:spPr bwMode="auto">
              <a:xfrm flipV="1">
                <a:off x="2352" y="326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310" name="Line 1053"/>
              <p:cNvSpPr>
                <a:spLocks noChangeShapeType="1"/>
              </p:cNvSpPr>
              <p:nvPr/>
            </p:nvSpPr>
            <p:spPr bwMode="auto">
              <a:xfrm flipV="1">
                <a:off x="2016" y="326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5" name="Group 1054"/>
            <p:cNvGrpSpPr>
              <a:grpSpLocks/>
            </p:cNvGrpSpPr>
            <p:nvPr/>
          </p:nvGrpSpPr>
          <p:grpSpPr bwMode="auto">
            <a:xfrm>
              <a:off x="1540" y="1891"/>
              <a:ext cx="1200" cy="480"/>
              <a:chOff x="528" y="2160"/>
              <a:chExt cx="1200" cy="480"/>
            </a:xfrm>
          </p:grpSpPr>
          <p:sp>
            <p:nvSpPr>
              <p:cNvPr id="50287" name="Oval 1055"/>
              <p:cNvSpPr>
                <a:spLocks noChangeArrowheads="1"/>
              </p:cNvSpPr>
              <p:nvPr/>
            </p:nvSpPr>
            <p:spPr bwMode="auto">
              <a:xfrm>
                <a:off x="576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8" name="Oval 1056"/>
              <p:cNvSpPr>
                <a:spLocks noChangeArrowheads="1"/>
              </p:cNvSpPr>
              <p:nvPr/>
            </p:nvSpPr>
            <p:spPr bwMode="auto">
              <a:xfrm>
                <a:off x="912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9" name="Oval 1057"/>
              <p:cNvSpPr>
                <a:spLocks noChangeArrowheads="1"/>
              </p:cNvSpPr>
              <p:nvPr/>
            </p:nvSpPr>
            <p:spPr bwMode="auto">
              <a:xfrm>
                <a:off x="1248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0" name="Oval 1058"/>
              <p:cNvSpPr>
                <a:spLocks noChangeArrowheads="1"/>
              </p:cNvSpPr>
              <p:nvPr/>
            </p:nvSpPr>
            <p:spPr bwMode="auto">
              <a:xfrm>
                <a:off x="528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1" name="Oval 1059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2" name="Oval 1060"/>
              <p:cNvSpPr>
                <a:spLocks noChangeArrowheads="1"/>
              </p:cNvSpPr>
              <p:nvPr/>
            </p:nvSpPr>
            <p:spPr bwMode="auto">
              <a:xfrm>
                <a:off x="1200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3" name="Line 1061"/>
              <p:cNvSpPr>
                <a:spLocks noChangeShapeType="1"/>
              </p:cNvSpPr>
              <p:nvPr/>
            </p:nvSpPr>
            <p:spPr bwMode="auto">
              <a:xfrm>
                <a:off x="720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4" name="Line 1062"/>
              <p:cNvSpPr>
                <a:spLocks noChangeShapeType="1"/>
              </p:cNvSpPr>
              <p:nvPr/>
            </p:nvSpPr>
            <p:spPr bwMode="auto">
              <a:xfrm>
                <a:off x="1056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5" name="Line 1063"/>
              <p:cNvSpPr>
                <a:spLocks noChangeShapeType="1"/>
              </p:cNvSpPr>
              <p:nvPr/>
            </p:nvSpPr>
            <p:spPr bwMode="auto">
              <a:xfrm>
                <a:off x="1392" y="259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6" name="Line 1064"/>
              <p:cNvSpPr>
                <a:spLocks noChangeShapeType="1"/>
              </p:cNvSpPr>
              <p:nvPr/>
            </p:nvSpPr>
            <p:spPr bwMode="auto">
              <a:xfrm flipV="1">
                <a:off x="1440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7" name="Line 1065"/>
              <p:cNvSpPr>
                <a:spLocks noChangeShapeType="1"/>
              </p:cNvSpPr>
              <p:nvPr/>
            </p:nvSpPr>
            <p:spPr bwMode="auto">
              <a:xfrm flipV="1">
                <a:off x="1104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98" name="Line 1066"/>
              <p:cNvSpPr>
                <a:spLocks noChangeShapeType="1"/>
              </p:cNvSpPr>
              <p:nvPr/>
            </p:nvSpPr>
            <p:spPr bwMode="auto">
              <a:xfrm flipV="1">
                <a:off x="768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Group 1067"/>
            <p:cNvGrpSpPr>
              <a:grpSpLocks/>
            </p:cNvGrpSpPr>
            <p:nvPr/>
          </p:nvGrpSpPr>
          <p:grpSpPr bwMode="auto">
            <a:xfrm>
              <a:off x="2692" y="1891"/>
              <a:ext cx="1200" cy="480"/>
              <a:chOff x="1680" y="2160"/>
              <a:chExt cx="1200" cy="480"/>
            </a:xfrm>
          </p:grpSpPr>
          <p:sp>
            <p:nvSpPr>
              <p:cNvPr id="50275" name="Oval 1068"/>
              <p:cNvSpPr>
                <a:spLocks noChangeArrowheads="1"/>
              </p:cNvSpPr>
              <p:nvPr/>
            </p:nvSpPr>
            <p:spPr bwMode="auto">
              <a:xfrm>
                <a:off x="1728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6" name="Oval 1069"/>
              <p:cNvSpPr>
                <a:spLocks noChangeArrowheads="1"/>
              </p:cNvSpPr>
              <p:nvPr/>
            </p:nvSpPr>
            <p:spPr bwMode="auto">
              <a:xfrm>
                <a:off x="2064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7" name="Oval 1070"/>
              <p:cNvSpPr>
                <a:spLocks noChangeArrowheads="1"/>
              </p:cNvSpPr>
              <p:nvPr/>
            </p:nvSpPr>
            <p:spPr bwMode="auto">
              <a:xfrm>
                <a:off x="2400" y="2496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8" name="Oval 1071"/>
              <p:cNvSpPr>
                <a:spLocks noChangeArrowheads="1"/>
              </p:cNvSpPr>
              <p:nvPr/>
            </p:nvSpPr>
            <p:spPr bwMode="auto">
              <a:xfrm>
                <a:off x="1680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9" name="Oval 1072"/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0" name="Oval 1073"/>
              <p:cNvSpPr>
                <a:spLocks noChangeArrowheads="1"/>
              </p:cNvSpPr>
              <p:nvPr/>
            </p:nvSpPr>
            <p:spPr bwMode="auto">
              <a:xfrm>
                <a:off x="2352" y="21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1" name="Line 1074"/>
              <p:cNvSpPr>
                <a:spLocks noChangeShapeType="1"/>
              </p:cNvSpPr>
              <p:nvPr/>
            </p:nvSpPr>
            <p:spPr bwMode="auto">
              <a:xfrm>
                <a:off x="1872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2" name="Line 1075"/>
              <p:cNvSpPr>
                <a:spLocks noChangeShapeType="1"/>
              </p:cNvSpPr>
              <p:nvPr/>
            </p:nvSpPr>
            <p:spPr bwMode="auto">
              <a:xfrm>
                <a:off x="2208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3" name="Line 1076"/>
              <p:cNvSpPr>
                <a:spLocks noChangeShapeType="1"/>
              </p:cNvSpPr>
              <p:nvPr/>
            </p:nvSpPr>
            <p:spPr bwMode="auto">
              <a:xfrm>
                <a:off x="2544" y="259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4" name="Line 1077"/>
              <p:cNvSpPr>
                <a:spLocks noChangeShapeType="1"/>
              </p:cNvSpPr>
              <p:nvPr/>
            </p:nvSpPr>
            <p:spPr bwMode="auto">
              <a:xfrm flipV="1">
                <a:off x="2592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5" name="Line 1078"/>
              <p:cNvSpPr>
                <a:spLocks noChangeShapeType="1"/>
              </p:cNvSpPr>
              <p:nvPr/>
            </p:nvSpPr>
            <p:spPr bwMode="auto">
              <a:xfrm flipV="1">
                <a:off x="2256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86" name="Line 1079"/>
              <p:cNvSpPr>
                <a:spLocks noChangeShapeType="1"/>
              </p:cNvSpPr>
              <p:nvPr/>
            </p:nvSpPr>
            <p:spPr bwMode="auto">
              <a:xfrm flipV="1">
                <a:off x="1920" y="2304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Group 1080"/>
            <p:cNvGrpSpPr>
              <a:grpSpLocks/>
            </p:cNvGrpSpPr>
            <p:nvPr/>
          </p:nvGrpSpPr>
          <p:grpSpPr bwMode="auto">
            <a:xfrm>
              <a:off x="3844" y="3331"/>
              <a:ext cx="1200" cy="480"/>
              <a:chOff x="2832" y="2832"/>
              <a:chExt cx="1200" cy="480"/>
            </a:xfrm>
          </p:grpSpPr>
          <p:sp>
            <p:nvSpPr>
              <p:cNvPr id="50263" name="Oval 1081"/>
              <p:cNvSpPr>
                <a:spLocks noChangeArrowheads="1"/>
              </p:cNvSpPr>
              <p:nvPr/>
            </p:nvSpPr>
            <p:spPr bwMode="auto">
              <a:xfrm>
                <a:off x="2880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4" name="Oval 1082"/>
              <p:cNvSpPr>
                <a:spLocks noChangeArrowheads="1"/>
              </p:cNvSpPr>
              <p:nvPr/>
            </p:nvSpPr>
            <p:spPr bwMode="auto">
              <a:xfrm>
                <a:off x="3216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5" name="Oval 1083"/>
              <p:cNvSpPr>
                <a:spLocks noChangeArrowheads="1"/>
              </p:cNvSpPr>
              <p:nvPr/>
            </p:nvSpPr>
            <p:spPr bwMode="auto">
              <a:xfrm>
                <a:off x="3552" y="3168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6" name="Oval 1084"/>
              <p:cNvSpPr>
                <a:spLocks noChangeArrowheads="1"/>
              </p:cNvSpPr>
              <p:nvPr/>
            </p:nvSpPr>
            <p:spPr bwMode="auto">
              <a:xfrm>
                <a:off x="2832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7" name="Oval 1085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8" name="Oval 1086"/>
              <p:cNvSpPr>
                <a:spLocks noChangeArrowheads="1"/>
              </p:cNvSpPr>
              <p:nvPr/>
            </p:nvSpPr>
            <p:spPr bwMode="auto">
              <a:xfrm>
                <a:off x="3504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9" name="Line 1087"/>
              <p:cNvSpPr>
                <a:spLocks noChangeShapeType="1"/>
              </p:cNvSpPr>
              <p:nvPr/>
            </p:nvSpPr>
            <p:spPr bwMode="auto">
              <a:xfrm>
                <a:off x="3024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0" name="Line 1088"/>
              <p:cNvSpPr>
                <a:spLocks noChangeShapeType="1"/>
              </p:cNvSpPr>
              <p:nvPr/>
            </p:nvSpPr>
            <p:spPr bwMode="auto">
              <a:xfrm>
                <a:off x="3360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1" name="Line 1089"/>
              <p:cNvSpPr>
                <a:spLocks noChangeShapeType="1"/>
              </p:cNvSpPr>
              <p:nvPr/>
            </p:nvSpPr>
            <p:spPr bwMode="auto">
              <a:xfrm>
                <a:off x="3696" y="326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2" name="Line 1090"/>
              <p:cNvSpPr>
                <a:spLocks noChangeShapeType="1"/>
              </p:cNvSpPr>
              <p:nvPr/>
            </p:nvSpPr>
            <p:spPr bwMode="auto">
              <a:xfrm flipV="1">
                <a:off x="3744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3" name="Line 1091"/>
              <p:cNvSpPr>
                <a:spLocks noChangeShapeType="1"/>
              </p:cNvSpPr>
              <p:nvPr/>
            </p:nvSpPr>
            <p:spPr bwMode="auto">
              <a:xfrm flipV="1">
                <a:off x="3408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74" name="Line 1092"/>
              <p:cNvSpPr>
                <a:spLocks noChangeShapeType="1"/>
              </p:cNvSpPr>
              <p:nvPr/>
            </p:nvSpPr>
            <p:spPr bwMode="auto">
              <a:xfrm flipV="1">
                <a:off x="3072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187" name="Text Box 1132"/>
            <p:cNvSpPr txBox="1">
              <a:spLocks noChangeArrowheads="1"/>
            </p:cNvSpPr>
            <p:nvPr/>
          </p:nvSpPr>
          <p:spPr bwMode="auto">
            <a:xfrm>
              <a:off x="1924" y="1027"/>
              <a:ext cx="1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50188" name="Text Box 1133"/>
            <p:cNvSpPr txBox="1">
              <a:spLocks noChangeArrowheads="1"/>
            </p:cNvSpPr>
            <p:nvPr/>
          </p:nvSpPr>
          <p:spPr bwMode="auto">
            <a:xfrm>
              <a:off x="1924" y="1699"/>
              <a:ext cx="1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50189" name="Text Box 1134"/>
            <p:cNvSpPr txBox="1">
              <a:spLocks noChangeArrowheads="1"/>
            </p:cNvSpPr>
            <p:nvPr/>
          </p:nvSpPr>
          <p:spPr bwMode="auto">
            <a:xfrm>
              <a:off x="3076" y="1699"/>
              <a:ext cx="2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L</a:t>
              </a:r>
            </a:p>
          </p:txBody>
        </p:sp>
        <p:sp>
          <p:nvSpPr>
            <p:cNvPr id="50190" name="Text Box 1135"/>
            <p:cNvSpPr txBox="1">
              <a:spLocks noChangeArrowheads="1"/>
            </p:cNvSpPr>
            <p:nvPr/>
          </p:nvSpPr>
          <p:spPr bwMode="auto">
            <a:xfrm>
              <a:off x="1924" y="313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50191" name="Text Box 1136"/>
            <p:cNvSpPr txBox="1">
              <a:spLocks noChangeArrowheads="1"/>
            </p:cNvSpPr>
            <p:nvPr/>
          </p:nvSpPr>
          <p:spPr bwMode="auto">
            <a:xfrm>
              <a:off x="3124" y="3139"/>
              <a:ext cx="20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0192" name="Text Box 1137"/>
            <p:cNvSpPr txBox="1">
              <a:spLocks noChangeArrowheads="1"/>
            </p:cNvSpPr>
            <p:nvPr/>
          </p:nvSpPr>
          <p:spPr bwMode="auto">
            <a:xfrm>
              <a:off x="4180" y="3139"/>
              <a:ext cx="2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M</a:t>
              </a:r>
            </a:p>
          </p:txBody>
        </p:sp>
        <p:sp>
          <p:nvSpPr>
            <p:cNvPr id="50193" name="Line 1141"/>
            <p:cNvSpPr>
              <a:spLocks noChangeShapeType="1"/>
            </p:cNvSpPr>
            <p:nvPr/>
          </p:nvSpPr>
          <p:spPr bwMode="auto">
            <a:xfrm>
              <a:off x="3124" y="1651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4" name="Line 1142"/>
            <p:cNvSpPr>
              <a:spLocks noChangeShapeType="1"/>
            </p:cNvSpPr>
            <p:nvPr/>
          </p:nvSpPr>
          <p:spPr bwMode="auto">
            <a:xfrm flipV="1">
              <a:off x="4260" y="1715"/>
              <a:ext cx="880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5" name="Line 1143"/>
            <p:cNvSpPr>
              <a:spLocks noChangeShapeType="1"/>
            </p:cNvSpPr>
            <p:nvPr/>
          </p:nvSpPr>
          <p:spPr bwMode="auto">
            <a:xfrm flipV="1">
              <a:off x="4300" y="1739"/>
              <a:ext cx="88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6" name="Line 1144"/>
            <p:cNvSpPr>
              <a:spLocks noChangeShapeType="1"/>
            </p:cNvSpPr>
            <p:nvPr/>
          </p:nvSpPr>
          <p:spPr bwMode="auto">
            <a:xfrm flipV="1">
              <a:off x="5228" y="1755"/>
              <a:ext cx="0" cy="18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7" name="Text Box 1145"/>
            <p:cNvSpPr txBox="1">
              <a:spLocks noChangeArrowheads="1"/>
            </p:cNvSpPr>
            <p:nvPr/>
          </p:nvSpPr>
          <p:spPr bwMode="auto">
            <a:xfrm>
              <a:off x="3940" y="1267"/>
              <a:ext cx="65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Word</a:t>
              </a:r>
            </a:p>
            <a:p>
              <a:r>
                <a:rPr lang="en-US" altLang="ko-KR" b="1">
                  <a:latin typeface="Times New Roman" pitchFamily="18" charset="0"/>
                </a:rPr>
                <a:t>transition</a:t>
              </a:r>
            </a:p>
          </p:txBody>
        </p:sp>
        <p:sp>
          <p:nvSpPr>
            <p:cNvPr id="50198" name="Line 1146"/>
            <p:cNvSpPr>
              <a:spLocks noChangeShapeType="1"/>
            </p:cNvSpPr>
            <p:nvPr/>
          </p:nvSpPr>
          <p:spPr bwMode="auto">
            <a:xfrm>
              <a:off x="564" y="1667"/>
              <a:ext cx="1024" cy="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9" name="Line 1148"/>
            <p:cNvSpPr>
              <a:spLocks noChangeShapeType="1"/>
            </p:cNvSpPr>
            <p:nvPr/>
          </p:nvSpPr>
          <p:spPr bwMode="auto">
            <a:xfrm>
              <a:off x="572" y="1699"/>
              <a:ext cx="1016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8" name="Group 1158"/>
            <p:cNvGrpSpPr>
              <a:grpSpLocks/>
            </p:cNvGrpSpPr>
            <p:nvPr/>
          </p:nvGrpSpPr>
          <p:grpSpPr bwMode="auto">
            <a:xfrm>
              <a:off x="2692" y="2563"/>
              <a:ext cx="1200" cy="480"/>
              <a:chOff x="1680" y="2832"/>
              <a:chExt cx="1200" cy="480"/>
            </a:xfrm>
          </p:grpSpPr>
          <p:sp>
            <p:nvSpPr>
              <p:cNvPr id="50251" name="Oval 1159"/>
              <p:cNvSpPr>
                <a:spLocks noChangeArrowheads="1"/>
              </p:cNvSpPr>
              <p:nvPr/>
            </p:nvSpPr>
            <p:spPr bwMode="auto">
              <a:xfrm>
                <a:off x="1728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2" name="Oval 1160"/>
              <p:cNvSpPr>
                <a:spLocks noChangeArrowheads="1"/>
              </p:cNvSpPr>
              <p:nvPr/>
            </p:nvSpPr>
            <p:spPr bwMode="auto">
              <a:xfrm>
                <a:off x="2064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3" name="Oval 1161"/>
              <p:cNvSpPr>
                <a:spLocks noChangeArrowheads="1"/>
              </p:cNvSpPr>
              <p:nvPr/>
            </p:nvSpPr>
            <p:spPr bwMode="auto">
              <a:xfrm>
                <a:off x="2400" y="3168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4" name="Oval 1162"/>
              <p:cNvSpPr>
                <a:spLocks noChangeArrowheads="1"/>
              </p:cNvSpPr>
              <p:nvPr/>
            </p:nvSpPr>
            <p:spPr bwMode="auto">
              <a:xfrm>
                <a:off x="1680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5" name="Oval 1163"/>
              <p:cNvSpPr>
                <a:spLocks noChangeArrowheads="1"/>
              </p:cNvSpPr>
              <p:nvPr/>
            </p:nvSpPr>
            <p:spPr bwMode="auto">
              <a:xfrm>
                <a:off x="2016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6" name="Oval 1164"/>
              <p:cNvSpPr>
                <a:spLocks noChangeArrowheads="1"/>
              </p:cNvSpPr>
              <p:nvPr/>
            </p:nvSpPr>
            <p:spPr bwMode="auto">
              <a:xfrm>
                <a:off x="2352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7" name="Line 1165"/>
              <p:cNvSpPr>
                <a:spLocks noChangeShapeType="1"/>
              </p:cNvSpPr>
              <p:nvPr/>
            </p:nvSpPr>
            <p:spPr bwMode="auto">
              <a:xfrm>
                <a:off x="1872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8" name="Line 1166"/>
              <p:cNvSpPr>
                <a:spLocks noChangeShapeType="1"/>
              </p:cNvSpPr>
              <p:nvPr/>
            </p:nvSpPr>
            <p:spPr bwMode="auto">
              <a:xfrm>
                <a:off x="2208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9" name="Line 1167"/>
              <p:cNvSpPr>
                <a:spLocks noChangeShapeType="1"/>
              </p:cNvSpPr>
              <p:nvPr/>
            </p:nvSpPr>
            <p:spPr bwMode="auto">
              <a:xfrm>
                <a:off x="2544" y="326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0" name="Line 1168"/>
              <p:cNvSpPr>
                <a:spLocks noChangeShapeType="1"/>
              </p:cNvSpPr>
              <p:nvPr/>
            </p:nvSpPr>
            <p:spPr bwMode="auto">
              <a:xfrm flipV="1">
                <a:off x="2592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1" name="Line 1169"/>
              <p:cNvSpPr>
                <a:spLocks noChangeShapeType="1"/>
              </p:cNvSpPr>
              <p:nvPr/>
            </p:nvSpPr>
            <p:spPr bwMode="auto">
              <a:xfrm flipV="1">
                <a:off x="2256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62" name="Line 1170"/>
              <p:cNvSpPr>
                <a:spLocks noChangeShapeType="1"/>
              </p:cNvSpPr>
              <p:nvPr/>
            </p:nvSpPr>
            <p:spPr bwMode="auto">
              <a:xfrm flipV="1">
                <a:off x="1920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9" name="Group 1171"/>
            <p:cNvGrpSpPr>
              <a:grpSpLocks/>
            </p:cNvGrpSpPr>
            <p:nvPr/>
          </p:nvGrpSpPr>
          <p:grpSpPr bwMode="auto">
            <a:xfrm>
              <a:off x="1540" y="2563"/>
              <a:ext cx="1200" cy="480"/>
              <a:chOff x="528" y="2832"/>
              <a:chExt cx="1200" cy="480"/>
            </a:xfrm>
          </p:grpSpPr>
          <p:sp>
            <p:nvSpPr>
              <p:cNvPr id="50239" name="Oval 1172"/>
              <p:cNvSpPr>
                <a:spLocks noChangeArrowheads="1"/>
              </p:cNvSpPr>
              <p:nvPr/>
            </p:nvSpPr>
            <p:spPr bwMode="auto">
              <a:xfrm>
                <a:off x="576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0" name="Oval 1173"/>
              <p:cNvSpPr>
                <a:spLocks noChangeArrowheads="1"/>
              </p:cNvSpPr>
              <p:nvPr/>
            </p:nvSpPr>
            <p:spPr bwMode="auto">
              <a:xfrm>
                <a:off x="912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1" name="Oval 1174"/>
              <p:cNvSpPr>
                <a:spLocks noChangeArrowheads="1"/>
              </p:cNvSpPr>
              <p:nvPr/>
            </p:nvSpPr>
            <p:spPr bwMode="auto">
              <a:xfrm>
                <a:off x="1248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2" name="Oval 1175"/>
              <p:cNvSpPr>
                <a:spLocks noChangeArrowheads="1"/>
              </p:cNvSpPr>
              <p:nvPr/>
            </p:nvSpPr>
            <p:spPr bwMode="auto">
              <a:xfrm>
                <a:off x="528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3" name="Oval 1176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4" name="Oval 1177"/>
              <p:cNvSpPr>
                <a:spLocks noChangeArrowheads="1"/>
              </p:cNvSpPr>
              <p:nvPr/>
            </p:nvSpPr>
            <p:spPr bwMode="auto">
              <a:xfrm>
                <a:off x="1200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5" name="Line 1178"/>
              <p:cNvSpPr>
                <a:spLocks noChangeShapeType="1"/>
              </p:cNvSpPr>
              <p:nvPr/>
            </p:nvSpPr>
            <p:spPr bwMode="auto">
              <a:xfrm>
                <a:off x="720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6" name="Line 1179"/>
              <p:cNvSpPr>
                <a:spLocks noChangeShapeType="1"/>
              </p:cNvSpPr>
              <p:nvPr/>
            </p:nvSpPr>
            <p:spPr bwMode="auto">
              <a:xfrm>
                <a:off x="1056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7" name="Line 1180"/>
              <p:cNvSpPr>
                <a:spLocks noChangeShapeType="1"/>
              </p:cNvSpPr>
              <p:nvPr/>
            </p:nvSpPr>
            <p:spPr bwMode="auto">
              <a:xfrm>
                <a:off x="1392" y="326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8" name="Line 1181"/>
              <p:cNvSpPr>
                <a:spLocks noChangeShapeType="1"/>
              </p:cNvSpPr>
              <p:nvPr/>
            </p:nvSpPr>
            <p:spPr bwMode="auto">
              <a:xfrm flipV="1">
                <a:off x="1440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49" name="Line 1182"/>
              <p:cNvSpPr>
                <a:spLocks noChangeShapeType="1"/>
              </p:cNvSpPr>
              <p:nvPr/>
            </p:nvSpPr>
            <p:spPr bwMode="auto">
              <a:xfrm flipV="1">
                <a:off x="1104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50" name="Line 1183"/>
              <p:cNvSpPr>
                <a:spLocks noChangeShapeType="1"/>
              </p:cNvSpPr>
              <p:nvPr/>
            </p:nvSpPr>
            <p:spPr bwMode="auto">
              <a:xfrm flipV="1">
                <a:off x="768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202" name="Line 1186"/>
            <p:cNvSpPr>
              <a:spLocks noChangeShapeType="1"/>
            </p:cNvSpPr>
            <p:nvPr/>
          </p:nvSpPr>
          <p:spPr bwMode="auto">
            <a:xfrm>
              <a:off x="572" y="1683"/>
              <a:ext cx="1016" cy="1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0" name="Group 1189"/>
            <p:cNvGrpSpPr>
              <a:grpSpLocks/>
            </p:cNvGrpSpPr>
            <p:nvPr/>
          </p:nvGrpSpPr>
          <p:grpSpPr bwMode="auto">
            <a:xfrm>
              <a:off x="1540" y="3331"/>
              <a:ext cx="1200" cy="480"/>
              <a:chOff x="528" y="2832"/>
              <a:chExt cx="1200" cy="480"/>
            </a:xfrm>
          </p:grpSpPr>
          <p:sp>
            <p:nvSpPr>
              <p:cNvPr id="50227" name="Oval 1190"/>
              <p:cNvSpPr>
                <a:spLocks noChangeArrowheads="1"/>
              </p:cNvSpPr>
              <p:nvPr/>
            </p:nvSpPr>
            <p:spPr bwMode="auto">
              <a:xfrm>
                <a:off x="576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28" name="Oval 1191"/>
              <p:cNvSpPr>
                <a:spLocks noChangeArrowheads="1"/>
              </p:cNvSpPr>
              <p:nvPr/>
            </p:nvSpPr>
            <p:spPr bwMode="auto">
              <a:xfrm>
                <a:off x="912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29" name="Oval 1192"/>
              <p:cNvSpPr>
                <a:spLocks noChangeArrowheads="1"/>
              </p:cNvSpPr>
              <p:nvPr/>
            </p:nvSpPr>
            <p:spPr bwMode="auto">
              <a:xfrm>
                <a:off x="1248" y="316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0" name="Oval 1193"/>
              <p:cNvSpPr>
                <a:spLocks noChangeArrowheads="1"/>
              </p:cNvSpPr>
              <p:nvPr/>
            </p:nvSpPr>
            <p:spPr bwMode="auto">
              <a:xfrm>
                <a:off x="528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1" name="Oval 1194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2" name="Oval 1195"/>
              <p:cNvSpPr>
                <a:spLocks noChangeArrowheads="1"/>
              </p:cNvSpPr>
              <p:nvPr/>
            </p:nvSpPr>
            <p:spPr bwMode="auto">
              <a:xfrm>
                <a:off x="1200" y="2832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3" name="Line 1196"/>
              <p:cNvSpPr>
                <a:spLocks noChangeShapeType="1"/>
              </p:cNvSpPr>
              <p:nvPr/>
            </p:nvSpPr>
            <p:spPr bwMode="auto">
              <a:xfrm>
                <a:off x="720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4" name="Line 1197"/>
              <p:cNvSpPr>
                <a:spLocks noChangeShapeType="1"/>
              </p:cNvSpPr>
              <p:nvPr/>
            </p:nvSpPr>
            <p:spPr bwMode="auto">
              <a:xfrm>
                <a:off x="1056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5" name="Line 1198"/>
              <p:cNvSpPr>
                <a:spLocks noChangeShapeType="1"/>
              </p:cNvSpPr>
              <p:nvPr/>
            </p:nvSpPr>
            <p:spPr bwMode="auto">
              <a:xfrm>
                <a:off x="1392" y="3264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6" name="Line 1199"/>
              <p:cNvSpPr>
                <a:spLocks noChangeShapeType="1"/>
              </p:cNvSpPr>
              <p:nvPr/>
            </p:nvSpPr>
            <p:spPr bwMode="auto">
              <a:xfrm flipV="1">
                <a:off x="1440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7" name="Line 1200"/>
              <p:cNvSpPr>
                <a:spLocks noChangeShapeType="1"/>
              </p:cNvSpPr>
              <p:nvPr/>
            </p:nvSpPr>
            <p:spPr bwMode="auto">
              <a:xfrm flipV="1">
                <a:off x="1104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238" name="Line 1201"/>
              <p:cNvSpPr>
                <a:spLocks noChangeShapeType="1"/>
              </p:cNvSpPr>
              <p:nvPr/>
            </p:nvSpPr>
            <p:spPr bwMode="auto">
              <a:xfrm flipV="1">
                <a:off x="768" y="2976"/>
                <a:ext cx="1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204" name="AutoShape 1205"/>
            <p:cNvSpPr>
              <a:spLocks noChangeArrowheads="1"/>
            </p:cNvSpPr>
            <p:nvPr/>
          </p:nvSpPr>
          <p:spPr bwMode="auto">
            <a:xfrm flipV="1">
              <a:off x="756" y="2259"/>
              <a:ext cx="576" cy="240"/>
            </a:xfrm>
            <a:prstGeom prst="wedgeEllipseCallout">
              <a:avLst>
                <a:gd name="adj1" fmla="val 51213"/>
                <a:gd name="adj2" fmla="val 75417"/>
              </a:avLst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/>
              <a:r>
                <a:rPr lang="en-US" altLang="ko-KR" sz="1400" b="1">
                  <a:latin typeface="Times New Roman" pitchFamily="18" charset="0"/>
                </a:rPr>
                <a:t>P(</a:t>
              </a:r>
              <a:r>
                <a:rPr lang="ko-KR" altLang="en-US" sz="1400" b="1">
                  <a:latin typeface="Times New Roman" pitchFamily="18" charset="0"/>
                </a:rPr>
                <a:t>일</a:t>
              </a:r>
              <a:r>
                <a:rPr lang="en-US" altLang="ko-KR" sz="1400" b="1">
                  <a:latin typeface="Times New Roman" pitchFamily="18" charset="0"/>
                </a:rPr>
                <a:t>|x)</a:t>
              </a:r>
            </a:p>
          </p:txBody>
        </p:sp>
        <p:sp>
          <p:nvSpPr>
            <p:cNvPr id="50205" name="AutoShape 1206"/>
            <p:cNvSpPr>
              <a:spLocks noChangeArrowheads="1"/>
            </p:cNvSpPr>
            <p:nvPr/>
          </p:nvSpPr>
          <p:spPr bwMode="auto">
            <a:xfrm flipV="1">
              <a:off x="732" y="2779"/>
              <a:ext cx="624" cy="240"/>
            </a:xfrm>
            <a:prstGeom prst="wedgeEllipseCallout">
              <a:avLst>
                <a:gd name="adj1" fmla="val 44870"/>
                <a:gd name="adj2" fmla="val 102083"/>
              </a:avLst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/>
              <a:r>
                <a:rPr lang="en-US" altLang="ko-KR" sz="1400" b="1">
                  <a:latin typeface="Times New Roman" pitchFamily="18" charset="0"/>
                </a:rPr>
                <a:t>P(</a:t>
              </a:r>
              <a:r>
                <a:rPr lang="ko-KR" altLang="en-US" sz="1400" b="1">
                  <a:latin typeface="Times New Roman" pitchFamily="18" charset="0"/>
                </a:rPr>
                <a:t>사</a:t>
              </a:r>
              <a:r>
                <a:rPr lang="en-US" altLang="ko-KR" sz="1400" b="1">
                  <a:latin typeface="Times New Roman" pitchFamily="18" charset="0"/>
                </a:rPr>
                <a:t>|x)</a:t>
              </a:r>
            </a:p>
          </p:txBody>
        </p:sp>
        <p:sp>
          <p:nvSpPr>
            <p:cNvPr id="50206" name="AutoShape 1207"/>
            <p:cNvSpPr>
              <a:spLocks noChangeArrowheads="1"/>
            </p:cNvSpPr>
            <p:nvPr/>
          </p:nvSpPr>
          <p:spPr bwMode="auto">
            <a:xfrm flipV="1">
              <a:off x="748" y="3419"/>
              <a:ext cx="624" cy="240"/>
            </a:xfrm>
            <a:prstGeom prst="wedgeEllipseCallout">
              <a:avLst>
                <a:gd name="adj1" fmla="val 47111"/>
                <a:gd name="adj2" fmla="val 115000"/>
              </a:avLst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/>
              <a:r>
                <a:rPr lang="en-US" altLang="ko-KR" sz="1400" b="1">
                  <a:latin typeface="Times New Roman" pitchFamily="18" charset="0"/>
                </a:rPr>
                <a:t>P(</a:t>
              </a:r>
              <a:r>
                <a:rPr lang="ko-KR" altLang="en-US" sz="1400" b="1">
                  <a:latin typeface="Times New Roman" pitchFamily="18" charset="0"/>
                </a:rPr>
                <a:t>삼</a:t>
              </a:r>
              <a:r>
                <a:rPr lang="en-US" altLang="ko-KR" sz="1400" b="1">
                  <a:latin typeface="Times New Roman" pitchFamily="18" charset="0"/>
                </a:rPr>
                <a:t>|x)</a:t>
              </a:r>
            </a:p>
          </p:txBody>
        </p:sp>
        <p:sp>
          <p:nvSpPr>
            <p:cNvPr id="50207" name="Line 1208"/>
            <p:cNvSpPr>
              <a:spLocks noChangeShapeType="1"/>
            </p:cNvSpPr>
            <p:nvPr/>
          </p:nvSpPr>
          <p:spPr bwMode="auto">
            <a:xfrm>
              <a:off x="564" y="1648"/>
              <a:ext cx="102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08" name="AutoShape 1212"/>
            <p:cNvSpPr>
              <a:spLocks noChangeArrowheads="1"/>
            </p:cNvSpPr>
            <p:nvPr/>
          </p:nvSpPr>
          <p:spPr bwMode="auto">
            <a:xfrm flipV="1">
              <a:off x="972" y="1755"/>
              <a:ext cx="552" cy="208"/>
            </a:xfrm>
            <a:prstGeom prst="wedgeEllipseCallout">
              <a:avLst>
                <a:gd name="adj1" fmla="val 11412"/>
                <a:gd name="adj2" fmla="val 99037"/>
              </a:avLst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/>
              <a:r>
                <a:rPr lang="en-US" altLang="ko-KR" sz="1400" b="1">
                  <a:latin typeface="Times New Roman" pitchFamily="18" charset="0"/>
                </a:rPr>
                <a:t>P(</a:t>
              </a:r>
              <a:r>
                <a:rPr lang="ko-KR" altLang="en-US" sz="1400" b="1">
                  <a:latin typeface="Times New Roman" pitchFamily="18" charset="0"/>
                </a:rPr>
                <a:t>이</a:t>
              </a:r>
              <a:r>
                <a:rPr lang="en-US" altLang="ko-KR" sz="1400" b="1">
                  <a:latin typeface="Times New Roman" pitchFamily="18" charset="0"/>
                </a:rPr>
                <a:t>|x)</a:t>
              </a:r>
            </a:p>
          </p:txBody>
        </p:sp>
        <p:sp>
          <p:nvSpPr>
            <p:cNvPr id="50209" name="Text Box 1236"/>
            <p:cNvSpPr txBox="1">
              <a:spLocks noChangeArrowheads="1"/>
            </p:cNvSpPr>
            <p:nvPr/>
          </p:nvSpPr>
          <p:spPr bwMode="auto">
            <a:xfrm>
              <a:off x="164" y="1888"/>
              <a:ext cx="685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LM is applied</a:t>
              </a:r>
            </a:p>
          </p:txBody>
        </p:sp>
        <p:sp>
          <p:nvSpPr>
            <p:cNvPr id="50210" name="Oval 1249"/>
            <p:cNvSpPr>
              <a:spLocks noChangeArrowheads="1"/>
            </p:cNvSpPr>
            <p:nvPr/>
          </p:nvSpPr>
          <p:spPr bwMode="auto">
            <a:xfrm>
              <a:off x="5140" y="1595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11" name="Oval 1260"/>
            <p:cNvSpPr>
              <a:spLocks noChangeArrowheads="1"/>
            </p:cNvSpPr>
            <p:nvPr/>
          </p:nvSpPr>
          <p:spPr bwMode="auto">
            <a:xfrm>
              <a:off x="428" y="158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12" name="Freeform 1262"/>
            <p:cNvSpPr>
              <a:spLocks/>
            </p:cNvSpPr>
            <p:nvPr/>
          </p:nvSpPr>
          <p:spPr bwMode="auto">
            <a:xfrm>
              <a:off x="476" y="1008"/>
              <a:ext cx="4744" cy="576"/>
            </a:xfrm>
            <a:custGeom>
              <a:avLst/>
              <a:gdLst>
                <a:gd name="T0" fmla="*/ 4744 w 4848"/>
                <a:gd name="T1" fmla="*/ 576 h 576"/>
                <a:gd name="T2" fmla="*/ 4744 w 4848"/>
                <a:gd name="T3" fmla="*/ 0 h 576"/>
                <a:gd name="T4" fmla="*/ 0 w 4848"/>
                <a:gd name="T5" fmla="*/ 0 h 576"/>
                <a:gd name="T6" fmla="*/ 0 w 484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48"/>
                <a:gd name="T13" fmla="*/ 0 h 576"/>
                <a:gd name="T14" fmla="*/ 4848 w 484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48" h="576">
                  <a:moveTo>
                    <a:pt x="4848" y="576"/>
                  </a:moveTo>
                  <a:lnTo>
                    <a:pt x="4848" y="0"/>
                  </a:lnTo>
                  <a:lnTo>
                    <a:pt x="0" y="0"/>
                  </a:lnTo>
                  <a:lnTo>
                    <a:pt x="0" y="576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213" name="Text Box 1263"/>
            <p:cNvSpPr txBox="1">
              <a:spLocks noChangeArrowheads="1"/>
            </p:cNvSpPr>
            <p:nvPr/>
          </p:nvSpPr>
          <p:spPr bwMode="auto">
            <a:xfrm>
              <a:off x="1900" y="2427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50214" name="Text Box 1264"/>
            <p:cNvSpPr txBox="1">
              <a:spLocks noChangeArrowheads="1"/>
            </p:cNvSpPr>
            <p:nvPr/>
          </p:nvSpPr>
          <p:spPr bwMode="auto">
            <a:xfrm>
              <a:off x="3076" y="2419"/>
              <a:ext cx="20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50215" name="Rectangle 1265"/>
            <p:cNvSpPr>
              <a:spLocks noChangeArrowheads="1"/>
            </p:cNvSpPr>
            <p:nvPr/>
          </p:nvSpPr>
          <p:spPr bwMode="auto">
            <a:xfrm>
              <a:off x="2724" y="1560"/>
              <a:ext cx="40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/>
                <a:t>이</a:t>
              </a:r>
            </a:p>
          </p:txBody>
        </p:sp>
        <p:sp>
          <p:nvSpPr>
            <p:cNvPr id="50216" name="Rectangle 1266"/>
            <p:cNvSpPr>
              <a:spLocks noChangeArrowheads="1"/>
            </p:cNvSpPr>
            <p:nvPr/>
          </p:nvSpPr>
          <p:spPr bwMode="auto">
            <a:xfrm>
              <a:off x="3868" y="2200"/>
              <a:ext cx="40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/>
                <a:t>일</a:t>
              </a:r>
            </a:p>
          </p:txBody>
        </p:sp>
        <p:sp>
          <p:nvSpPr>
            <p:cNvPr id="50217" name="Rectangle 1267"/>
            <p:cNvSpPr>
              <a:spLocks noChangeArrowheads="1"/>
            </p:cNvSpPr>
            <p:nvPr/>
          </p:nvSpPr>
          <p:spPr bwMode="auto">
            <a:xfrm>
              <a:off x="3884" y="2896"/>
              <a:ext cx="40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/>
                <a:t>사</a:t>
              </a:r>
            </a:p>
          </p:txBody>
        </p:sp>
        <p:sp>
          <p:nvSpPr>
            <p:cNvPr id="50218" name="Rectangle 1268"/>
            <p:cNvSpPr>
              <a:spLocks noChangeArrowheads="1"/>
            </p:cNvSpPr>
            <p:nvPr/>
          </p:nvSpPr>
          <p:spPr bwMode="auto">
            <a:xfrm>
              <a:off x="5044" y="3648"/>
              <a:ext cx="40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/>
                <a:t>삼</a:t>
              </a:r>
            </a:p>
          </p:txBody>
        </p:sp>
        <p:sp>
          <p:nvSpPr>
            <p:cNvPr id="50219" name="Line 1270"/>
            <p:cNvSpPr>
              <a:spLocks noChangeShapeType="1"/>
            </p:cNvSpPr>
            <p:nvPr/>
          </p:nvSpPr>
          <p:spPr bwMode="auto">
            <a:xfrm>
              <a:off x="160" y="1640"/>
              <a:ext cx="2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220" name="Line 1271"/>
            <p:cNvSpPr>
              <a:spLocks noChangeShapeType="1"/>
            </p:cNvSpPr>
            <p:nvPr/>
          </p:nvSpPr>
          <p:spPr bwMode="auto">
            <a:xfrm>
              <a:off x="5312" y="1656"/>
              <a:ext cx="2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221" name="Text Box 1272"/>
            <p:cNvSpPr txBox="1">
              <a:spLocks noChangeArrowheads="1"/>
            </p:cNvSpPr>
            <p:nvPr/>
          </p:nvSpPr>
          <p:spPr bwMode="auto">
            <a:xfrm>
              <a:off x="0" y="1428"/>
              <a:ext cx="3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start</a:t>
              </a:r>
            </a:p>
          </p:txBody>
        </p:sp>
        <p:sp>
          <p:nvSpPr>
            <p:cNvPr id="50222" name="Text Box 1273"/>
            <p:cNvSpPr txBox="1">
              <a:spLocks noChangeArrowheads="1"/>
            </p:cNvSpPr>
            <p:nvPr/>
          </p:nvSpPr>
          <p:spPr bwMode="auto">
            <a:xfrm>
              <a:off x="5247" y="1444"/>
              <a:ext cx="3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b="1">
                  <a:latin typeface="Times New Roman" pitchFamily="18" charset="0"/>
                </a:rPr>
                <a:t>end</a:t>
              </a:r>
            </a:p>
          </p:txBody>
        </p:sp>
        <p:sp>
          <p:nvSpPr>
            <p:cNvPr id="50223" name="Oval 1274"/>
            <p:cNvSpPr>
              <a:spLocks noChangeArrowheads="1"/>
            </p:cNvSpPr>
            <p:nvPr/>
          </p:nvSpPr>
          <p:spPr bwMode="auto">
            <a:xfrm>
              <a:off x="0" y="2976"/>
              <a:ext cx="1032" cy="4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/>
                <a:t>Between-word</a:t>
              </a:r>
            </a:p>
            <a:p>
              <a:pPr algn="ctr"/>
              <a:r>
                <a:rPr lang="en-US" altLang="ko-KR"/>
                <a:t>transition</a:t>
              </a:r>
            </a:p>
          </p:txBody>
        </p:sp>
        <p:sp>
          <p:nvSpPr>
            <p:cNvPr id="50224" name="Oval 1275"/>
            <p:cNvSpPr>
              <a:spLocks noChangeArrowheads="1"/>
            </p:cNvSpPr>
            <p:nvPr/>
          </p:nvSpPr>
          <p:spPr bwMode="auto">
            <a:xfrm>
              <a:off x="2552" y="1056"/>
              <a:ext cx="992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/>
                <a:t>Intra-word</a:t>
              </a:r>
            </a:p>
            <a:p>
              <a:pPr algn="ctr"/>
              <a:r>
                <a:rPr lang="en-US" altLang="ko-KR"/>
                <a:t>transition</a:t>
              </a:r>
            </a:p>
          </p:txBody>
        </p:sp>
        <p:sp>
          <p:nvSpPr>
            <p:cNvPr id="50225" name="Line 1276"/>
            <p:cNvSpPr>
              <a:spLocks noChangeShapeType="1"/>
            </p:cNvSpPr>
            <p:nvPr/>
          </p:nvSpPr>
          <p:spPr bwMode="auto">
            <a:xfrm flipV="1">
              <a:off x="536" y="2128"/>
              <a:ext cx="168" cy="8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226" name="Line 1277"/>
            <p:cNvSpPr>
              <a:spLocks noChangeShapeType="1"/>
            </p:cNvSpPr>
            <p:nvPr/>
          </p:nvSpPr>
          <p:spPr bwMode="auto">
            <a:xfrm flipH="1">
              <a:off x="2496" y="1312"/>
              <a:ext cx="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166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C3F8B19-2385-452D-A8BB-9F992C089325}" type="slidenum">
              <a:rPr lang="en-US" altLang="ko-KR" smtClean="0">
                <a:latin typeface="굴림" charset="-127"/>
                <a:ea typeface="굴림" charset="-127"/>
              </a:rPr>
              <a:pPr/>
              <a:t>51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/>
              <a:t>대어휘 처리를 위한 검색공간 최적화</a:t>
            </a:r>
          </a:p>
        </p:txBody>
      </p:sp>
      <p:sp>
        <p:nvSpPr>
          <p:cNvPr id="53253" name="Oval 3"/>
          <p:cNvSpPr>
            <a:spLocks noChangeArrowheads="1"/>
          </p:cNvSpPr>
          <p:nvPr/>
        </p:nvSpPr>
        <p:spPr bwMode="auto">
          <a:xfrm>
            <a:off x="2806700" y="17573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54" name="Oval 4"/>
          <p:cNvSpPr>
            <a:spLocks noChangeArrowheads="1"/>
          </p:cNvSpPr>
          <p:nvPr/>
        </p:nvSpPr>
        <p:spPr bwMode="auto">
          <a:xfrm>
            <a:off x="3182938" y="17573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255" name="Line 5"/>
          <p:cNvSpPr>
            <a:spLocks noChangeShapeType="1"/>
          </p:cNvSpPr>
          <p:nvPr/>
        </p:nvSpPr>
        <p:spPr bwMode="auto">
          <a:xfrm>
            <a:off x="2994025" y="1851025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56" name="Oval 6"/>
          <p:cNvSpPr>
            <a:spLocks noChangeArrowheads="1"/>
          </p:cNvSpPr>
          <p:nvPr/>
        </p:nvSpPr>
        <p:spPr bwMode="auto">
          <a:xfrm>
            <a:off x="2806700" y="2036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57" name="Oval 7"/>
          <p:cNvSpPr>
            <a:spLocks noChangeArrowheads="1"/>
          </p:cNvSpPr>
          <p:nvPr/>
        </p:nvSpPr>
        <p:spPr bwMode="auto">
          <a:xfrm>
            <a:off x="3182938" y="2036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258" name="Line 8"/>
          <p:cNvSpPr>
            <a:spLocks noChangeShapeType="1"/>
          </p:cNvSpPr>
          <p:nvPr/>
        </p:nvSpPr>
        <p:spPr bwMode="auto">
          <a:xfrm>
            <a:off x="2994025" y="2130425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59" name="Oval 9"/>
          <p:cNvSpPr>
            <a:spLocks noChangeArrowheads="1"/>
          </p:cNvSpPr>
          <p:nvPr/>
        </p:nvSpPr>
        <p:spPr bwMode="auto">
          <a:xfrm>
            <a:off x="3557588" y="2036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60" name="Oval 10"/>
          <p:cNvSpPr>
            <a:spLocks noChangeArrowheads="1"/>
          </p:cNvSpPr>
          <p:nvPr/>
        </p:nvSpPr>
        <p:spPr bwMode="auto">
          <a:xfrm>
            <a:off x="3933825" y="2036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yv</a:t>
            </a:r>
          </a:p>
        </p:txBody>
      </p:sp>
      <p:sp>
        <p:nvSpPr>
          <p:cNvPr id="53261" name="Line 11"/>
          <p:cNvSpPr>
            <a:spLocks noChangeShapeType="1"/>
          </p:cNvSpPr>
          <p:nvPr/>
        </p:nvSpPr>
        <p:spPr bwMode="auto">
          <a:xfrm>
            <a:off x="3744913" y="2130425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62" name="Line 12"/>
          <p:cNvSpPr>
            <a:spLocks noChangeShapeType="1"/>
          </p:cNvSpPr>
          <p:nvPr/>
        </p:nvSpPr>
        <p:spPr bwMode="auto">
          <a:xfrm>
            <a:off x="3370263" y="21304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63" name="Oval 13"/>
          <p:cNvSpPr>
            <a:spLocks noChangeArrowheads="1"/>
          </p:cNvSpPr>
          <p:nvPr/>
        </p:nvSpPr>
        <p:spPr bwMode="auto">
          <a:xfrm>
            <a:off x="4308475" y="2036763"/>
            <a:ext cx="190500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64" name="Line 14"/>
          <p:cNvSpPr>
            <a:spLocks noChangeShapeType="1"/>
          </p:cNvSpPr>
          <p:nvPr/>
        </p:nvSpPr>
        <p:spPr bwMode="auto">
          <a:xfrm>
            <a:off x="4498975" y="21304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65" name="Line 15"/>
          <p:cNvSpPr>
            <a:spLocks noChangeShapeType="1"/>
          </p:cNvSpPr>
          <p:nvPr/>
        </p:nvSpPr>
        <p:spPr bwMode="auto">
          <a:xfrm>
            <a:off x="4121150" y="21304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66" name="Line 16"/>
          <p:cNvSpPr>
            <a:spLocks noChangeShapeType="1"/>
          </p:cNvSpPr>
          <p:nvPr/>
        </p:nvSpPr>
        <p:spPr bwMode="auto">
          <a:xfrm>
            <a:off x="3370263" y="18510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67" name="Oval 17"/>
          <p:cNvSpPr>
            <a:spLocks noChangeArrowheads="1"/>
          </p:cNvSpPr>
          <p:nvPr/>
        </p:nvSpPr>
        <p:spPr bwMode="auto">
          <a:xfrm>
            <a:off x="2806700" y="2362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68" name="Oval 18"/>
          <p:cNvSpPr>
            <a:spLocks noChangeArrowheads="1"/>
          </p:cNvSpPr>
          <p:nvPr/>
        </p:nvSpPr>
        <p:spPr bwMode="auto">
          <a:xfrm>
            <a:off x="3182938" y="2362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269" name="Line 19"/>
          <p:cNvSpPr>
            <a:spLocks noChangeShapeType="1"/>
          </p:cNvSpPr>
          <p:nvPr/>
        </p:nvSpPr>
        <p:spPr bwMode="auto">
          <a:xfrm>
            <a:off x="2994025" y="2455863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70" name="Oval 20"/>
          <p:cNvSpPr>
            <a:spLocks noChangeArrowheads="1"/>
          </p:cNvSpPr>
          <p:nvPr/>
        </p:nvSpPr>
        <p:spPr bwMode="auto">
          <a:xfrm>
            <a:off x="3557588" y="2362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71" name="Oval 21"/>
          <p:cNvSpPr>
            <a:spLocks noChangeArrowheads="1"/>
          </p:cNvSpPr>
          <p:nvPr/>
        </p:nvSpPr>
        <p:spPr bwMode="auto">
          <a:xfrm>
            <a:off x="3933825" y="2362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yv</a:t>
            </a:r>
          </a:p>
        </p:txBody>
      </p:sp>
      <p:sp>
        <p:nvSpPr>
          <p:cNvPr id="53272" name="Line 22"/>
          <p:cNvSpPr>
            <a:spLocks noChangeShapeType="1"/>
          </p:cNvSpPr>
          <p:nvPr/>
        </p:nvSpPr>
        <p:spPr bwMode="auto">
          <a:xfrm>
            <a:off x="3744913" y="2455863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73" name="Line 23"/>
          <p:cNvSpPr>
            <a:spLocks noChangeShapeType="1"/>
          </p:cNvSpPr>
          <p:nvPr/>
        </p:nvSpPr>
        <p:spPr bwMode="auto">
          <a:xfrm>
            <a:off x="3370263" y="2455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74" name="Oval 24"/>
          <p:cNvSpPr>
            <a:spLocks noChangeArrowheads="1"/>
          </p:cNvSpPr>
          <p:nvPr/>
        </p:nvSpPr>
        <p:spPr bwMode="auto">
          <a:xfrm>
            <a:off x="4308475" y="2362200"/>
            <a:ext cx="190500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75" name="Line 25"/>
          <p:cNvSpPr>
            <a:spLocks noChangeShapeType="1"/>
          </p:cNvSpPr>
          <p:nvPr/>
        </p:nvSpPr>
        <p:spPr bwMode="auto">
          <a:xfrm>
            <a:off x="4498975" y="2455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76" name="Line 26"/>
          <p:cNvSpPr>
            <a:spLocks noChangeShapeType="1"/>
          </p:cNvSpPr>
          <p:nvPr/>
        </p:nvSpPr>
        <p:spPr bwMode="auto">
          <a:xfrm>
            <a:off x="4121150" y="2455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77" name="Oval 27"/>
          <p:cNvSpPr>
            <a:spLocks noChangeArrowheads="1"/>
          </p:cNvSpPr>
          <p:nvPr/>
        </p:nvSpPr>
        <p:spPr bwMode="auto">
          <a:xfrm>
            <a:off x="2806700" y="3006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78" name="Oval 28"/>
          <p:cNvSpPr>
            <a:spLocks noChangeArrowheads="1"/>
          </p:cNvSpPr>
          <p:nvPr/>
        </p:nvSpPr>
        <p:spPr bwMode="auto">
          <a:xfrm>
            <a:off x="3182938" y="3006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279" name="Line 29"/>
          <p:cNvSpPr>
            <a:spLocks noChangeShapeType="1"/>
          </p:cNvSpPr>
          <p:nvPr/>
        </p:nvSpPr>
        <p:spPr bwMode="auto">
          <a:xfrm>
            <a:off x="2994025" y="3098800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0" name="Oval 30"/>
          <p:cNvSpPr>
            <a:spLocks noChangeArrowheads="1"/>
          </p:cNvSpPr>
          <p:nvPr/>
        </p:nvSpPr>
        <p:spPr bwMode="auto">
          <a:xfrm>
            <a:off x="3557588" y="3006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81" name="Oval 31"/>
          <p:cNvSpPr>
            <a:spLocks noChangeArrowheads="1"/>
          </p:cNvSpPr>
          <p:nvPr/>
        </p:nvSpPr>
        <p:spPr bwMode="auto">
          <a:xfrm>
            <a:off x="3933825" y="3006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u</a:t>
            </a:r>
          </a:p>
        </p:txBody>
      </p:sp>
      <p:sp>
        <p:nvSpPr>
          <p:cNvPr id="53282" name="Line 32"/>
          <p:cNvSpPr>
            <a:spLocks noChangeShapeType="1"/>
          </p:cNvSpPr>
          <p:nvPr/>
        </p:nvSpPr>
        <p:spPr bwMode="auto">
          <a:xfrm>
            <a:off x="3744913" y="3098800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3" name="Line 33"/>
          <p:cNvSpPr>
            <a:spLocks noChangeShapeType="1"/>
          </p:cNvSpPr>
          <p:nvPr/>
        </p:nvSpPr>
        <p:spPr bwMode="auto">
          <a:xfrm>
            <a:off x="3370263" y="3098800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4" name="Line 34"/>
          <p:cNvSpPr>
            <a:spLocks noChangeShapeType="1"/>
          </p:cNvSpPr>
          <p:nvPr/>
        </p:nvSpPr>
        <p:spPr bwMode="auto">
          <a:xfrm>
            <a:off x="4121150" y="3098800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5" name="Oval 35"/>
          <p:cNvSpPr>
            <a:spLocks noChangeArrowheads="1"/>
          </p:cNvSpPr>
          <p:nvPr/>
        </p:nvSpPr>
        <p:spPr bwMode="auto">
          <a:xfrm>
            <a:off x="5060950" y="2362200"/>
            <a:ext cx="188913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ae</a:t>
            </a:r>
          </a:p>
        </p:txBody>
      </p:sp>
      <p:sp>
        <p:nvSpPr>
          <p:cNvPr id="53286" name="Oval 36"/>
          <p:cNvSpPr>
            <a:spLocks noChangeArrowheads="1"/>
          </p:cNvSpPr>
          <p:nvPr/>
        </p:nvSpPr>
        <p:spPr bwMode="auto">
          <a:xfrm>
            <a:off x="4686300" y="2362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d</a:t>
            </a:r>
          </a:p>
        </p:txBody>
      </p:sp>
      <p:sp>
        <p:nvSpPr>
          <p:cNvPr id="53287" name="Line 37"/>
          <p:cNvSpPr>
            <a:spLocks noChangeShapeType="1"/>
          </p:cNvSpPr>
          <p:nvPr/>
        </p:nvSpPr>
        <p:spPr bwMode="auto">
          <a:xfrm>
            <a:off x="4873625" y="2455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8" name="Line 38"/>
          <p:cNvSpPr>
            <a:spLocks noChangeShapeType="1"/>
          </p:cNvSpPr>
          <p:nvPr/>
        </p:nvSpPr>
        <p:spPr bwMode="auto">
          <a:xfrm>
            <a:off x="5249863" y="2455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89" name="Oval 39"/>
          <p:cNvSpPr>
            <a:spLocks noChangeArrowheads="1"/>
          </p:cNvSpPr>
          <p:nvPr/>
        </p:nvSpPr>
        <p:spPr bwMode="auto">
          <a:xfrm>
            <a:off x="2771775" y="40433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90" name="Oval 40"/>
          <p:cNvSpPr>
            <a:spLocks noChangeArrowheads="1"/>
          </p:cNvSpPr>
          <p:nvPr/>
        </p:nvSpPr>
        <p:spPr bwMode="auto">
          <a:xfrm>
            <a:off x="3148013" y="4043363"/>
            <a:ext cx="1889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291" name="Line 41"/>
          <p:cNvSpPr>
            <a:spLocks noChangeShapeType="1"/>
          </p:cNvSpPr>
          <p:nvPr/>
        </p:nvSpPr>
        <p:spPr bwMode="auto">
          <a:xfrm>
            <a:off x="2959100" y="4137025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92" name="Oval 42"/>
          <p:cNvSpPr>
            <a:spLocks noChangeArrowheads="1"/>
          </p:cNvSpPr>
          <p:nvPr/>
        </p:nvSpPr>
        <p:spPr bwMode="auto">
          <a:xfrm>
            <a:off x="3524250" y="4322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93" name="Oval 43"/>
          <p:cNvSpPr>
            <a:spLocks noChangeArrowheads="1"/>
          </p:cNvSpPr>
          <p:nvPr/>
        </p:nvSpPr>
        <p:spPr bwMode="auto">
          <a:xfrm>
            <a:off x="3900488" y="43227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yv</a:t>
            </a:r>
          </a:p>
        </p:txBody>
      </p:sp>
      <p:sp>
        <p:nvSpPr>
          <p:cNvPr id="53294" name="Line 44"/>
          <p:cNvSpPr>
            <a:spLocks noChangeShapeType="1"/>
          </p:cNvSpPr>
          <p:nvPr/>
        </p:nvSpPr>
        <p:spPr bwMode="auto">
          <a:xfrm>
            <a:off x="3711575" y="4416425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95" name="Oval 45"/>
          <p:cNvSpPr>
            <a:spLocks noChangeArrowheads="1"/>
          </p:cNvSpPr>
          <p:nvPr/>
        </p:nvSpPr>
        <p:spPr bwMode="auto">
          <a:xfrm>
            <a:off x="4275138" y="4322763"/>
            <a:ext cx="1889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296" name="Line 46"/>
          <p:cNvSpPr>
            <a:spLocks noChangeShapeType="1"/>
          </p:cNvSpPr>
          <p:nvPr/>
        </p:nvSpPr>
        <p:spPr bwMode="auto">
          <a:xfrm>
            <a:off x="4464050" y="44164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97" name="Line 47"/>
          <p:cNvSpPr>
            <a:spLocks noChangeShapeType="1"/>
          </p:cNvSpPr>
          <p:nvPr/>
        </p:nvSpPr>
        <p:spPr bwMode="auto">
          <a:xfrm>
            <a:off x="4087813" y="44164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98" name="Line 48"/>
          <p:cNvSpPr>
            <a:spLocks noChangeShapeType="1"/>
          </p:cNvSpPr>
          <p:nvPr/>
        </p:nvSpPr>
        <p:spPr bwMode="auto">
          <a:xfrm>
            <a:off x="3336925" y="4137025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299" name="Oval 49"/>
          <p:cNvSpPr>
            <a:spLocks noChangeArrowheads="1"/>
          </p:cNvSpPr>
          <p:nvPr/>
        </p:nvSpPr>
        <p:spPr bwMode="auto">
          <a:xfrm>
            <a:off x="3494088" y="5292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300" name="Oval 50"/>
          <p:cNvSpPr>
            <a:spLocks noChangeArrowheads="1"/>
          </p:cNvSpPr>
          <p:nvPr/>
        </p:nvSpPr>
        <p:spPr bwMode="auto">
          <a:xfrm>
            <a:off x="3870325" y="5292725"/>
            <a:ext cx="187325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u</a:t>
            </a:r>
          </a:p>
        </p:txBody>
      </p:sp>
      <p:sp>
        <p:nvSpPr>
          <p:cNvPr id="53301" name="Line 51"/>
          <p:cNvSpPr>
            <a:spLocks noChangeShapeType="1"/>
          </p:cNvSpPr>
          <p:nvPr/>
        </p:nvSpPr>
        <p:spPr bwMode="auto">
          <a:xfrm>
            <a:off x="3681413" y="5384800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02" name="Line 52"/>
          <p:cNvSpPr>
            <a:spLocks noChangeShapeType="1"/>
          </p:cNvSpPr>
          <p:nvPr/>
        </p:nvSpPr>
        <p:spPr bwMode="auto">
          <a:xfrm>
            <a:off x="4057650" y="5384800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03" name="Oval 53"/>
          <p:cNvSpPr>
            <a:spLocks noChangeArrowheads="1"/>
          </p:cNvSpPr>
          <p:nvPr/>
        </p:nvSpPr>
        <p:spPr bwMode="auto">
          <a:xfrm>
            <a:off x="5026025" y="4648200"/>
            <a:ext cx="188913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ae</a:t>
            </a:r>
          </a:p>
        </p:txBody>
      </p:sp>
      <p:sp>
        <p:nvSpPr>
          <p:cNvPr id="53304" name="Oval 54"/>
          <p:cNvSpPr>
            <a:spLocks noChangeArrowheads="1"/>
          </p:cNvSpPr>
          <p:nvPr/>
        </p:nvSpPr>
        <p:spPr bwMode="auto">
          <a:xfrm>
            <a:off x="4651375" y="4648200"/>
            <a:ext cx="187325" cy="187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d</a:t>
            </a:r>
          </a:p>
        </p:txBody>
      </p:sp>
      <p:sp>
        <p:nvSpPr>
          <p:cNvPr id="53305" name="Line 55"/>
          <p:cNvSpPr>
            <a:spLocks noChangeShapeType="1"/>
          </p:cNvSpPr>
          <p:nvPr/>
        </p:nvSpPr>
        <p:spPr bwMode="auto">
          <a:xfrm>
            <a:off x="4838700" y="4741863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06" name="Line 56"/>
          <p:cNvSpPr>
            <a:spLocks noChangeShapeType="1"/>
          </p:cNvSpPr>
          <p:nvPr/>
        </p:nvSpPr>
        <p:spPr bwMode="auto">
          <a:xfrm>
            <a:off x="5214938" y="4741863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07" name="Oval 57"/>
          <p:cNvSpPr>
            <a:spLocks noChangeArrowheads="1"/>
          </p:cNvSpPr>
          <p:nvPr/>
        </p:nvSpPr>
        <p:spPr bwMode="auto">
          <a:xfrm>
            <a:off x="2390775" y="17573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200"/>
          </a:p>
        </p:txBody>
      </p:sp>
      <p:sp>
        <p:nvSpPr>
          <p:cNvPr id="53308" name="Oval 58"/>
          <p:cNvSpPr>
            <a:spLocks noChangeArrowheads="1"/>
          </p:cNvSpPr>
          <p:nvPr/>
        </p:nvSpPr>
        <p:spPr bwMode="auto">
          <a:xfrm>
            <a:off x="2806700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309" name="Oval 59"/>
          <p:cNvSpPr>
            <a:spLocks noChangeArrowheads="1"/>
          </p:cNvSpPr>
          <p:nvPr/>
        </p:nvSpPr>
        <p:spPr bwMode="auto">
          <a:xfrm>
            <a:off x="3182938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310" name="Line 60"/>
          <p:cNvSpPr>
            <a:spLocks noChangeShapeType="1"/>
          </p:cNvSpPr>
          <p:nvPr/>
        </p:nvSpPr>
        <p:spPr bwMode="auto">
          <a:xfrm>
            <a:off x="2994025" y="2770188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11" name="Oval 61"/>
          <p:cNvSpPr>
            <a:spLocks noChangeArrowheads="1"/>
          </p:cNvSpPr>
          <p:nvPr/>
        </p:nvSpPr>
        <p:spPr bwMode="auto">
          <a:xfrm>
            <a:off x="3557588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312" name="Oval 62"/>
          <p:cNvSpPr>
            <a:spLocks noChangeArrowheads="1"/>
          </p:cNvSpPr>
          <p:nvPr/>
        </p:nvSpPr>
        <p:spPr bwMode="auto">
          <a:xfrm>
            <a:off x="3933825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yv</a:t>
            </a:r>
          </a:p>
        </p:txBody>
      </p:sp>
      <p:sp>
        <p:nvSpPr>
          <p:cNvPr id="53313" name="Line 63"/>
          <p:cNvSpPr>
            <a:spLocks noChangeShapeType="1"/>
          </p:cNvSpPr>
          <p:nvPr/>
        </p:nvSpPr>
        <p:spPr bwMode="auto">
          <a:xfrm>
            <a:off x="3744913" y="2770188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14" name="Line 64"/>
          <p:cNvSpPr>
            <a:spLocks noChangeShapeType="1"/>
          </p:cNvSpPr>
          <p:nvPr/>
        </p:nvSpPr>
        <p:spPr bwMode="auto">
          <a:xfrm>
            <a:off x="3370263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15" name="Oval 65"/>
          <p:cNvSpPr>
            <a:spLocks noChangeArrowheads="1"/>
          </p:cNvSpPr>
          <p:nvPr/>
        </p:nvSpPr>
        <p:spPr bwMode="auto">
          <a:xfrm>
            <a:off x="4308475" y="2678113"/>
            <a:ext cx="190500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g</a:t>
            </a:r>
          </a:p>
        </p:txBody>
      </p:sp>
      <p:sp>
        <p:nvSpPr>
          <p:cNvPr id="53316" name="Line 66"/>
          <p:cNvSpPr>
            <a:spLocks noChangeShapeType="1"/>
          </p:cNvSpPr>
          <p:nvPr/>
        </p:nvSpPr>
        <p:spPr bwMode="auto">
          <a:xfrm>
            <a:off x="4498975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17" name="Line 67"/>
          <p:cNvSpPr>
            <a:spLocks noChangeShapeType="1"/>
          </p:cNvSpPr>
          <p:nvPr/>
        </p:nvSpPr>
        <p:spPr bwMode="auto">
          <a:xfrm>
            <a:off x="4121150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18" name="Oval 68"/>
          <p:cNvSpPr>
            <a:spLocks noChangeArrowheads="1"/>
          </p:cNvSpPr>
          <p:nvPr/>
        </p:nvSpPr>
        <p:spPr bwMode="auto">
          <a:xfrm>
            <a:off x="5060950" y="2678113"/>
            <a:ext cx="1889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n</a:t>
            </a:r>
          </a:p>
        </p:txBody>
      </p:sp>
      <p:sp>
        <p:nvSpPr>
          <p:cNvPr id="53319" name="Oval 69"/>
          <p:cNvSpPr>
            <a:spLocks noChangeArrowheads="1"/>
          </p:cNvSpPr>
          <p:nvPr/>
        </p:nvSpPr>
        <p:spPr bwMode="auto">
          <a:xfrm>
            <a:off x="4686300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i</a:t>
            </a:r>
          </a:p>
        </p:txBody>
      </p:sp>
      <p:sp>
        <p:nvSpPr>
          <p:cNvPr id="53320" name="Line 70"/>
          <p:cNvSpPr>
            <a:spLocks noChangeShapeType="1"/>
          </p:cNvSpPr>
          <p:nvPr/>
        </p:nvSpPr>
        <p:spPr bwMode="auto">
          <a:xfrm>
            <a:off x="4873625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21" name="Line 71"/>
          <p:cNvSpPr>
            <a:spLocks noChangeShapeType="1"/>
          </p:cNvSpPr>
          <p:nvPr/>
        </p:nvSpPr>
        <p:spPr bwMode="auto">
          <a:xfrm>
            <a:off x="5249863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22" name="Oval 72"/>
          <p:cNvSpPr>
            <a:spLocks noChangeArrowheads="1"/>
          </p:cNvSpPr>
          <p:nvPr/>
        </p:nvSpPr>
        <p:spPr bwMode="auto">
          <a:xfrm>
            <a:off x="5783263" y="2678113"/>
            <a:ext cx="1889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323" name="Oval 73"/>
          <p:cNvSpPr>
            <a:spLocks noChangeArrowheads="1"/>
          </p:cNvSpPr>
          <p:nvPr/>
        </p:nvSpPr>
        <p:spPr bwMode="auto">
          <a:xfrm>
            <a:off x="5408613" y="2678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h</a:t>
            </a:r>
          </a:p>
        </p:txBody>
      </p:sp>
      <p:sp>
        <p:nvSpPr>
          <p:cNvPr id="53324" name="Line 74"/>
          <p:cNvSpPr>
            <a:spLocks noChangeShapeType="1"/>
          </p:cNvSpPr>
          <p:nvPr/>
        </p:nvSpPr>
        <p:spPr bwMode="auto">
          <a:xfrm>
            <a:off x="5595938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25" name="Line 75"/>
          <p:cNvSpPr>
            <a:spLocks noChangeShapeType="1"/>
          </p:cNvSpPr>
          <p:nvPr/>
        </p:nvSpPr>
        <p:spPr bwMode="auto">
          <a:xfrm>
            <a:off x="5972175" y="2770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26" name="Oval 76"/>
          <p:cNvSpPr>
            <a:spLocks noChangeArrowheads="1"/>
          </p:cNvSpPr>
          <p:nvPr/>
        </p:nvSpPr>
        <p:spPr bwMode="auto">
          <a:xfrm>
            <a:off x="5016500" y="4964113"/>
            <a:ext cx="1889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n</a:t>
            </a:r>
          </a:p>
        </p:txBody>
      </p:sp>
      <p:sp>
        <p:nvSpPr>
          <p:cNvPr id="53327" name="Oval 77"/>
          <p:cNvSpPr>
            <a:spLocks noChangeArrowheads="1"/>
          </p:cNvSpPr>
          <p:nvPr/>
        </p:nvSpPr>
        <p:spPr bwMode="auto">
          <a:xfrm>
            <a:off x="4641850" y="4964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i</a:t>
            </a:r>
          </a:p>
        </p:txBody>
      </p:sp>
      <p:sp>
        <p:nvSpPr>
          <p:cNvPr id="53328" name="Line 78"/>
          <p:cNvSpPr>
            <a:spLocks noChangeShapeType="1"/>
          </p:cNvSpPr>
          <p:nvPr/>
        </p:nvSpPr>
        <p:spPr bwMode="auto">
          <a:xfrm>
            <a:off x="4829175" y="5056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29" name="Line 79"/>
          <p:cNvSpPr>
            <a:spLocks noChangeShapeType="1"/>
          </p:cNvSpPr>
          <p:nvPr/>
        </p:nvSpPr>
        <p:spPr bwMode="auto">
          <a:xfrm>
            <a:off x="5205413" y="5056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30" name="Oval 80"/>
          <p:cNvSpPr>
            <a:spLocks noChangeArrowheads="1"/>
          </p:cNvSpPr>
          <p:nvPr/>
        </p:nvSpPr>
        <p:spPr bwMode="auto">
          <a:xfrm>
            <a:off x="5778500" y="4964113"/>
            <a:ext cx="1889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a</a:t>
            </a:r>
          </a:p>
        </p:txBody>
      </p:sp>
      <p:sp>
        <p:nvSpPr>
          <p:cNvPr id="53331" name="Oval 81"/>
          <p:cNvSpPr>
            <a:spLocks noChangeArrowheads="1"/>
          </p:cNvSpPr>
          <p:nvPr/>
        </p:nvSpPr>
        <p:spPr bwMode="auto">
          <a:xfrm>
            <a:off x="5403850" y="496411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/>
              <a:t>h</a:t>
            </a:r>
          </a:p>
        </p:txBody>
      </p:sp>
      <p:sp>
        <p:nvSpPr>
          <p:cNvPr id="53332" name="Line 82"/>
          <p:cNvSpPr>
            <a:spLocks noChangeShapeType="1"/>
          </p:cNvSpPr>
          <p:nvPr/>
        </p:nvSpPr>
        <p:spPr bwMode="auto">
          <a:xfrm>
            <a:off x="5591175" y="5056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33" name="Line 83"/>
          <p:cNvSpPr>
            <a:spLocks noChangeShapeType="1"/>
          </p:cNvSpPr>
          <p:nvPr/>
        </p:nvSpPr>
        <p:spPr bwMode="auto">
          <a:xfrm>
            <a:off x="5967413" y="5056188"/>
            <a:ext cx="18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34" name="Rectangle 84"/>
          <p:cNvSpPr>
            <a:spLocks noChangeArrowheads="1"/>
          </p:cNvSpPr>
          <p:nvPr/>
        </p:nvSpPr>
        <p:spPr bwMode="auto">
          <a:xfrm>
            <a:off x="3533775" y="17573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</a:t>
            </a:r>
          </a:p>
        </p:txBody>
      </p:sp>
      <p:sp>
        <p:nvSpPr>
          <p:cNvPr id="53335" name="Rectangle 85"/>
          <p:cNvSpPr>
            <a:spLocks noChangeArrowheads="1"/>
          </p:cNvSpPr>
          <p:nvPr/>
        </p:nvSpPr>
        <p:spPr bwMode="auto">
          <a:xfrm>
            <a:off x="4676775" y="20621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</a:t>
            </a:r>
          </a:p>
        </p:txBody>
      </p:sp>
      <p:sp>
        <p:nvSpPr>
          <p:cNvPr id="53336" name="Rectangle 86"/>
          <p:cNvSpPr>
            <a:spLocks noChangeArrowheads="1"/>
          </p:cNvSpPr>
          <p:nvPr/>
        </p:nvSpPr>
        <p:spPr bwMode="auto">
          <a:xfrm>
            <a:off x="5438775" y="23669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가격대</a:t>
            </a:r>
          </a:p>
        </p:txBody>
      </p:sp>
      <p:sp>
        <p:nvSpPr>
          <p:cNvPr id="53337" name="Rectangle 87"/>
          <p:cNvSpPr>
            <a:spLocks noChangeArrowheads="1"/>
          </p:cNvSpPr>
          <p:nvPr/>
        </p:nvSpPr>
        <p:spPr bwMode="auto">
          <a:xfrm>
            <a:off x="6200775" y="2671763"/>
            <a:ext cx="609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가격인하</a:t>
            </a:r>
          </a:p>
        </p:txBody>
      </p:sp>
      <p:sp>
        <p:nvSpPr>
          <p:cNvPr id="53338" name="Rectangle 88"/>
          <p:cNvSpPr>
            <a:spLocks noChangeArrowheads="1"/>
          </p:cNvSpPr>
          <p:nvPr/>
        </p:nvSpPr>
        <p:spPr bwMode="auto">
          <a:xfrm>
            <a:off x="4295775" y="29765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가구</a:t>
            </a:r>
          </a:p>
        </p:txBody>
      </p:sp>
      <p:sp>
        <p:nvSpPr>
          <p:cNvPr id="53339" name="Rectangle 89"/>
          <p:cNvSpPr>
            <a:spLocks noChangeArrowheads="1"/>
          </p:cNvSpPr>
          <p:nvPr/>
        </p:nvSpPr>
        <p:spPr bwMode="auto">
          <a:xfrm>
            <a:off x="3533775" y="40433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</a:t>
            </a:r>
          </a:p>
        </p:txBody>
      </p:sp>
      <p:sp>
        <p:nvSpPr>
          <p:cNvPr id="53340" name="Rectangle 90"/>
          <p:cNvSpPr>
            <a:spLocks noChangeArrowheads="1"/>
          </p:cNvSpPr>
          <p:nvPr/>
        </p:nvSpPr>
        <p:spPr bwMode="auto">
          <a:xfrm>
            <a:off x="4676775" y="43481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</a:t>
            </a:r>
          </a:p>
        </p:txBody>
      </p:sp>
      <p:sp>
        <p:nvSpPr>
          <p:cNvPr id="53341" name="Rectangle 91"/>
          <p:cNvSpPr>
            <a:spLocks noChangeArrowheads="1"/>
          </p:cNvSpPr>
          <p:nvPr/>
        </p:nvSpPr>
        <p:spPr bwMode="auto">
          <a:xfrm>
            <a:off x="5438775" y="46529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가격대</a:t>
            </a:r>
          </a:p>
        </p:txBody>
      </p:sp>
      <p:sp>
        <p:nvSpPr>
          <p:cNvPr id="53342" name="Rectangle 92"/>
          <p:cNvSpPr>
            <a:spLocks noChangeArrowheads="1"/>
          </p:cNvSpPr>
          <p:nvPr/>
        </p:nvSpPr>
        <p:spPr bwMode="auto">
          <a:xfrm>
            <a:off x="6124575" y="4957763"/>
            <a:ext cx="609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가격인하</a:t>
            </a:r>
          </a:p>
        </p:txBody>
      </p:sp>
      <p:sp>
        <p:nvSpPr>
          <p:cNvPr id="53343" name="Rectangle 93"/>
          <p:cNvSpPr>
            <a:spLocks noChangeArrowheads="1"/>
          </p:cNvSpPr>
          <p:nvPr/>
        </p:nvSpPr>
        <p:spPr bwMode="auto">
          <a:xfrm>
            <a:off x="4219575" y="5262563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/>
              <a:t>가구</a:t>
            </a:r>
          </a:p>
        </p:txBody>
      </p:sp>
      <p:sp>
        <p:nvSpPr>
          <p:cNvPr id="53344" name="Line 94"/>
          <p:cNvSpPr>
            <a:spLocks noChangeShapeType="1"/>
          </p:cNvSpPr>
          <p:nvPr/>
        </p:nvSpPr>
        <p:spPr bwMode="auto">
          <a:xfrm>
            <a:off x="2581275" y="184626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95"/>
          <p:cNvGrpSpPr>
            <a:grpSpLocks/>
          </p:cNvGrpSpPr>
          <p:nvPr/>
        </p:nvGrpSpPr>
        <p:grpSpPr bwMode="auto">
          <a:xfrm>
            <a:off x="2657475" y="1843088"/>
            <a:ext cx="152400" cy="295275"/>
            <a:chOff x="1704" y="1350"/>
            <a:chExt cx="96" cy="186"/>
          </a:xfrm>
        </p:grpSpPr>
        <p:sp>
          <p:nvSpPr>
            <p:cNvPr id="53370" name="Line 96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71" name="Line 97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3390900" y="4138613"/>
            <a:ext cx="152400" cy="295275"/>
            <a:chOff x="1704" y="1350"/>
            <a:chExt cx="96" cy="186"/>
          </a:xfrm>
        </p:grpSpPr>
        <p:sp>
          <p:nvSpPr>
            <p:cNvPr id="53368" name="Line 99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69" name="Line 100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101"/>
          <p:cNvGrpSpPr>
            <a:grpSpLocks/>
          </p:cNvGrpSpPr>
          <p:nvPr/>
        </p:nvGrpSpPr>
        <p:grpSpPr bwMode="auto">
          <a:xfrm>
            <a:off x="4505325" y="4433888"/>
            <a:ext cx="152400" cy="295275"/>
            <a:chOff x="1704" y="1350"/>
            <a:chExt cx="96" cy="186"/>
          </a:xfrm>
        </p:grpSpPr>
        <p:sp>
          <p:nvSpPr>
            <p:cNvPr id="53366" name="Line 102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67" name="Line 103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104"/>
          <p:cNvGrpSpPr>
            <a:grpSpLocks/>
          </p:cNvGrpSpPr>
          <p:nvPr/>
        </p:nvGrpSpPr>
        <p:grpSpPr bwMode="auto">
          <a:xfrm>
            <a:off x="2657475" y="2128838"/>
            <a:ext cx="152400" cy="342900"/>
            <a:chOff x="1704" y="1350"/>
            <a:chExt cx="96" cy="186"/>
          </a:xfrm>
        </p:grpSpPr>
        <p:sp>
          <p:nvSpPr>
            <p:cNvPr id="53364" name="Line 105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65" name="Line 106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107"/>
          <p:cNvGrpSpPr>
            <a:grpSpLocks/>
          </p:cNvGrpSpPr>
          <p:nvPr/>
        </p:nvGrpSpPr>
        <p:grpSpPr bwMode="auto">
          <a:xfrm>
            <a:off x="4505325" y="4729163"/>
            <a:ext cx="152400" cy="295275"/>
            <a:chOff x="1704" y="1350"/>
            <a:chExt cx="96" cy="186"/>
          </a:xfrm>
        </p:grpSpPr>
        <p:sp>
          <p:nvSpPr>
            <p:cNvPr id="53362" name="Line 108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63" name="Line 109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3350" name="Line 110"/>
          <p:cNvSpPr>
            <a:spLocks noChangeShapeType="1"/>
          </p:cNvSpPr>
          <p:nvPr/>
        </p:nvSpPr>
        <p:spPr bwMode="auto">
          <a:xfrm>
            <a:off x="3390900" y="4424363"/>
            <a:ext cx="0" cy="941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51" name="Line 111"/>
          <p:cNvSpPr>
            <a:spLocks noChangeShapeType="1"/>
          </p:cNvSpPr>
          <p:nvPr/>
        </p:nvSpPr>
        <p:spPr bwMode="auto">
          <a:xfrm>
            <a:off x="3390900" y="5365750"/>
            <a:ext cx="152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112"/>
          <p:cNvGrpSpPr>
            <a:grpSpLocks/>
          </p:cNvGrpSpPr>
          <p:nvPr/>
        </p:nvGrpSpPr>
        <p:grpSpPr bwMode="auto">
          <a:xfrm>
            <a:off x="2657475" y="2462213"/>
            <a:ext cx="142875" cy="342900"/>
            <a:chOff x="1704" y="1350"/>
            <a:chExt cx="96" cy="186"/>
          </a:xfrm>
        </p:grpSpPr>
        <p:sp>
          <p:nvSpPr>
            <p:cNvPr id="53360" name="Line 113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61" name="Line 114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2657475" y="2786063"/>
            <a:ext cx="152400" cy="295275"/>
            <a:chOff x="1704" y="1350"/>
            <a:chExt cx="96" cy="186"/>
          </a:xfrm>
        </p:grpSpPr>
        <p:sp>
          <p:nvSpPr>
            <p:cNvPr id="53358" name="Line 116"/>
            <p:cNvSpPr>
              <a:spLocks noChangeShapeType="1"/>
            </p:cNvSpPr>
            <p:nvPr/>
          </p:nvSpPr>
          <p:spPr bwMode="auto">
            <a:xfrm>
              <a:off x="1704" y="1350"/>
              <a:ext cx="0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59" name="Line 117"/>
            <p:cNvSpPr>
              <a:spLocks noChangeShapeType="1"/>
            </p:cNvSpPr>
            <p:nvPr/>
          </p:nvSpPr>
          <p:spPr bwMode="auto">
            <a:xfrm>
              <a:off x="1704" y="1530"/>
              <a:ext cx="96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3354" name="Oval 118"/>
          <p:cNvSpPr>
            <a:spLocks noChangeArrowheads="1"/>
          </p:cNvSpPr>
          <p:nvPr/>
        </p:nvSpPr>
        <p:spPr bwMode="auto">
          <a:xfrm>
            <a:off x="2381250" y="4043363"/>
            <a:ext cx="187325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200"/>
          </a:p>
        </p:txBody>
      </p:sp>
      <p:sp>
        <p:nvSpPr>
          <p:cNvPr id="53355" name="Line 119"/>
          <p:cNvSpPr>
            <a:spLocks noChangeShapeType="1"/>
          </p:cNvSpPr>
          <p:nvPr/>
        </p:nvSpPr>
        <p:spPr bwMode="auto">
          <a:xfrm>
            <a:off x="2571750" y="413226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356" name="Text Box 120"/>
          <p:cNvSpPr txBox="1">
            <a:spLocks noChangeArrowheads="1"/>
          </p:cNvSpPr>
          <p:nvPr/>
        </p:nvSpPr>
        <p:spPr bwMode="auto">
          <a:xfrm>
            <a:off x="2974975" y="3302000"/>
            <a:ext cx="180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/>
              <a:t>Flat lexicon</a:t>
            </a:r>
          </a:p>
        </p:txBody>
      </p:sp>
      <p:sp>
        <p:nvSpPr>
          <p:cNvPr id="53357" name="Text Box 121"/>
          <p:cNvSpPr txBox="1">
            <a:spLocks noChangeArrowheads="1"/>
          </p:cNvSpPr>
          <p:nvPr/>
        </p:nvSpPr>
        <p:spPr bwMode="auto">
          <a:xfrm>
            <a:off x="3003550" y="57023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/>
              <a:t>Tree lexicon</a:t>
            </a:r>
          </a:p>
        </p:txBody>
      </p:sp>
    </p:spTree>
    <p:extLst>
      <p:ext uri="{BB962C8B-B14F-4D97-AF65-F5344CB8AC3E}">
        <p14:creationId xmlns:p14="http://schemas.microsoft.com/office/powerpoint/2010/main" val="2122330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Training: TIMIT Corpus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556792"/>
            <a:ext cx="7800975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8115E-7C42-4BBB-97FF-60F6A43BE836}"/>
              </a:ext>
            </a:extLst>
          </p:cNvPr>
          <p:cNvSpPr txBox="1"/>
          <p:nvPr/>
        </p:nvSpPr>
        <p:spPr>
          <a:xfrm>
            <a:off x="4211960" y="1157358"/>
            <a:ext cx="17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About 5 hours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59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Labeling speech (W)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844824"/>
            <a:ext cx="80105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6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Speech recognition on TIMIT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556792"/>
            <a:ext cx="8115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6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64088" y="-243408"/>
            <a:ext cx="3960440" cy="2743200"/>
          </a:xfrm>
        </p:spPr>
        <p:txBody>
          <a:bodyPr>
            <a:normAutofit/>
          </a:bodyPr>
          <a:lstStyle/>
          <a:p>
            <a:r>
              <a:rPr lang="en-US" sz="3600" b="1" dirty="0"/>
              <a:t>HMM for the </a:t>
            </a:r>
            <a:br>
              <a:rPr lang="en-US" sz="3600" b="1" dirty="0"/>
            </a:br>
            <a:r>
              <a:rPr lang="en-US" sz="3600" b="1" dirty="0"/>
              <a:t>digit recognition task</a:t>
            </a:r>
          </a:p>
        </p:txBody>
      </p:sp>
      <p:pic>
        <p:nvPicPr>
          <p:cNvPr id="55300" name="Picture 4" descr="digith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38" y="8838"/>
            <a:ext cx="8401638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1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HMM network search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앞의 네트워크 모델에서 </a:t>
            </a:r>
            <a:r>
              <a:rPr lang="en-US" altLang="ko-KR" dirty="0"/>
              <a:t>t=0</a:t>
            </a:r>
            <a:r>
              <a:rPr lang="ko-KR" altLang="en-US"/>
              <a:t>에서 시작해서 </a:t>
            </a:r>
            <a:r>
              <a:rPr lang="en-US" altLang="ko-KR" dirty="0"/>
              <a:t>t=10 frame</a:t>
            </a:r>
            <a:r>
              <a:rPr lang="ko-KR" altLang="en-US"/>
              <a:t>에서 지금 </a:t>
            </a:r>
            <a:r>
              <a:rPr lang="en-US" altLang="ko-KR" dirty="0"/>
              <a:t>‘</a:t>
            </a:r>
            <a:r>
              <a:rPr lang="ko-KR" altLang="en-US"/>
              <a:t>ㅅ</a:t>
            </a:r>
            <a:r>
              <a:rPr lang="en-US" altLang="ko-KR" dirty="0"/>
              <a:t>’</a:t>
            </a:r>
            <a:r>
              <a:rPr lang="ko-KR" altLang="en-US"/>
              <a:t>라는 발음을 하고 있다고 치자</a:t>
            </a:r>
            <a:r>
              <a:rPr lang="en-US" altLang="ko-KR" dirty="0"/>
              <a:t>. </a:t>
            </a:r>
            <a:r>
              <a:rPr lang="ko-KR" altLang="en-US"/>
              <a:t>그러면 </a:t>
            </a:r>
            <a:r>
              <a:rPr lang="en-US" altLang="ko-KR" dirty="0"/>
              <a:t>4</a:t>
            </a:r>
            <a:r>
              <a:rPr lang="ko-KR" altLang="en-US"/>
              <a:t>개의 단어</a:t>
            </a:r>
            <a:r>
              <a:rPr lang="en-US" altLang="ko-KR" dirty="0"/>
              <a:t>(</a:t>
            </a:r>
            <a:r>
              <a:rPr lang="ko-KR" altLang="en-US"/>
              <a:t>일</a:t>
            </a:r>
            <a:r>
              <a:rPr lang="en-US" altLang="ko-KR" dirty="0"/>
              <a:t>,</a:t>
            </a:r>
            <a:r>
              <a:rPr lang="ko-KR" altLang="en-US"/>
              <a:t>이</a:t>
            </a:r>
            <a:r>
              <a:rPr lang="en-US" altLang="ko-KR" dirty="0"/>
              <a:t>,</a:t>
            </a:r>
            <a:r>
              <a:rPr lang="ko-KR" altLang="en-US"/>
              <a:t>삼</a:t>
            </a:r>
            <a:r>
              <a:rPr lang="en-US" altLang="ko-KR" dirty="0"/>
              <a:t>, </a:t>
            </a:r>
            <a:r>
              <a:rPr lang="ko-KR" altLang="en-US"/>
              <a:t>사</a:t>
            </a:r>
            <a:r>
              <a:rPr lang="en-US" altLang="ko-KR" dirty="0"/>
              <a:t>)</a:t>
            </a:r>
            <a:r>
              <a:rPr lang="ko-KR" altLang="en-US"/>
              <a:t>의</a:t>
            </a:r>
            <a:r>
              <a:rPr lang="en-US" altLang="ko-KR" dirty="0"/>
              <a:t> </a:t>
            </a:r>
            <a:r>
              <a:rPr lang="ko-KR" altLang="en-US"/>
              <a:t>첫번째 </a:t>
            </a:r>
            <a:r>
              <a:rPr lang="en-US" altLang="ko-KR" dirty="0"/>
              <a:t>phone state</a:t>
            </a:r>
            <a:r>
              <a:rPr lang="ko-KR" altLang="en-US"/>
              <a:t>와 발음</a:t>
            </a:r>
            <a:r>
              <a:rPr lang="en-US" altLang="ko-KR" dirty="0"/>
              <a:t>(X)</a:t>
            </a:r>
            <a:r>
              <a:rPr lang="ko-KR" altLang="en-US"/>
              <a:t>를 비교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</a:t>
            </a:r>
            <a:r>
              <a:rPr lang="en-US" altLang="ko-KR" dirty="0"/>
              <a:t>‘</a:t>
            </a:r>
            <a:r>
              <a:rPr lang="ko-KR" altLang="en-US"/>
              <a:t>ㅅ</a:t>
            </a:r>
            <a:r>
              <a:rPr lang="en-US" altLang="ko-KR" dirty="0"/>
              <a:t>’</a:t>
            </a:r>
            <a:r>
              <a:rPr lang="ko-KR" altLang="en-US"/>
              <a:t>에</a:t>
            </a:r>
            <a:r>
              <a:rPr lang="en-US" altLang="ko-KR" dirty="0"/>
              <a:t> </a:t>
            </a:r>
            <a:r>
              <a:rPr lang="ko-KR" altLang="en-US"/>
              <a:t>해당하는 </a:t>
            </a:r>
            <a:r>
              <a:rPr lang="en-US" altLang="ko-KR" dirty="0"/>
              <a:t>state</a:t>
            </a:r>
            <a:r>
              <a:rPr lang="ko-KR" altLang="en-US"/>
              <a:t>에서 </a:t>
            </a:r>
            <a:r>
              <a:rPr lang="en-US" altLang="ko-KR" dirty="0"/>
              <a:t>Emission probability</a:t>
            </a:r>
            <a:r>
              <a:rPr lang="ko-KR" altLang="en-US"/>
              <a:t>가 크다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/>
              <a:t>이 때 위의 두 </a:t>
            </a:r>
            <a:r>
              <a:rPr lang="en-US" altLang="ko-KR" dirty="0"/>
              <a:t>path</a:t>
            </a:r>
            <a:r>
              <a:rPr lang="ko-KR" altLang="en-US"/>
              <a:t>는 </a:t>
            </a:r>
            <a:r>
              <a:rPr lang="en-US" altLang="ko-KR" dirty="0"/>
              <a:t>prune</a:t>
            </a:r>
            <a:r>
              <a:rPr lang="ko-KR" altLang="en-US"/>
              <a:t>이 될 수 있다</a:t>
            </a:r>
            <a:r>
              <a:rPr lang="en-US" altLang="ko-KR" dirty="0"/>
              <a:t>)</a:t>
            </a:r>
            <a:r>
              <a:rPr lang="ko-KR" altLang="en-US"/>
              <a:t>다음 </a:t>
            </a:r>
            <a:r>
              <a:rPr lang="ko-KR" altLang="en-US" dirty="0"/>
              <a:t>순간 </a:t>
            </a:r>
            <a:r>
              <a:rPr lang="en-US" altLang="ko-KR" dirty="0"/>
              <a:t>‘</a:t>
            </a:r>
            <a:r>
              <a:rPr lang="ko-KR" altLang="en-US"/>
              <a:t>ㅏ</a:t>
            </a:r>
            <a:r>
              <a:rPr lang="en-US" altLang="ko-KR" dirty="0"/>
              <a:t>‘</a:t>
            </a:r>
            <a:r>
              <a:rPr lang="ko-KR" altLang="en-US"/>
              <a:t>라는</a:t>
            </a:r>
            <a:r>
              <a:rPr lang="en-US" altLang="ko-KR" dirty="0"/>
              <a:t> </a:t>
            </a:r>
            <a:r>
              <a:rPr lang="ko-KR" altLang="en-US"/>
              <a:t>발음이 나오면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다음 순간 </a:t>
            </a:r>
            <a:r>
              <a:rPr lang="en-US" altLang="ko-KR" dirty="0"/>
              <a:t>‘</a:t>
            </a:r>
            <a:r>
              <a:rPr lang="ko-KR" altLang="en-US"/>
              <a:t>ㅁ</a:t>
            </a:r>
            <a:r>
              <a:rPr lang="en-US" altLang="ko-KR" dirty="0"/>
              <a:t>’</a:t>
            </a:r>
            <a:r>
              <a:rPr lang="ko-KR" altLang="en-US"/>
              <a:t>이라는 발음이 나오면 </a:t>
            </a:r>
            <a:r>
              <a:rPr lang="en-US" altLang="ko-KR" dirty="0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71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제목 1"/>
          <p:cNvSpPr>
            <a:spLocks noGrp="1"/>
          </p:cNvSpPr>
          <p:nvPr>
            <p:ph type="title" idx="4294967295"/>
          </p:nvPr>
        </p:nvSpPr>
        <p:spPr>
          <a:xfrm>
            <a:off x="393997" y="225425"/>
            <a:ext cx="8229600" cy="92233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HMM base speech recognition implementation</a:t>
            </a:r>
          </a:p>
        </p:txBody>
      </p:sp>
      <p:sp>
        <p:nvSpPr>
          <p:cNvPr id="198659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0022" y="1147763"/>
            <a:ext cx="8283575" cy="4525963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ko-KR" sz="2400" dirty="0"/>
              <a:t>Feature extraction: speech to acoustic parameter</a:t>
            </a:r>
          </a:p>
          <a:p>
            <a:pPr marL="914400" lvl="1" indent="-457200"/>
            <a:r>
              <a:rPr lang="en-US" altLang="ko-KR" sz="1800" dirty="0"/>
              <a:t>MFCC (Mel-Frequency </a:t>
            </a:r>
            <a:r>
              <a:rPr lang="en-US" altLang="ko-KR" sz="1800" dirty="0" err="1"/>
              <a:t>Cepstrum</a:t>
            </a:r>
            <a:r>
              <a:rPr lang="en-US" altLang="ko-KR" sz="1800" dirty="0"/>
              <a:t> Coefficient)</a:t>
            </a:r>
          </a:p>
          <a:p>
            <a:pPr marL="533400" indent="-533400">
              <a:buFontTx/>
              <a:buAutoNum type="arabicPeriod"/>
            </a:pPr>
            <a:r>
              <a:rPr lang="en-US" altLang="ko-KR" sz="2400" dirty="0"/>
              <a:t>Emission probability computation</a:t>
            </a:r>
          </a:p>
          <a:p>
            <a:pPr marL="914400" lvl="1" indent="-457200"/>
            <a:r>
              <a:rPr lang="en-US" altLang="ko-KR" sz="1800" dirty="0"/>
              <a:t>Generate the log-likelihood of each hypothesis state</a:t>
            </a:r>
          </a:p>
          <a:p>
            <a:pPr marL="914400" lvl="1" indent="-457200"/>
            <a:r>
              <a:rPr lang="en-US" altLang="ko-KR" sz="1800" dirty="0"/>
              <a:t>Higher dimension needed for large vocabulary (4 ~ 128</a:t>
            </a:r>
            <a:r>
              <a:rPr lang="en-US" altLang="ko-KR" sz="1800" baseline="30000" dirty="0"/>
              <a:t>th</a:t>
            </a:r>
            <a:r>
              <a:rPr lang="en-US" altLang="ko-KR" sz="1800" dirty="0"/>
              <a:t> dimension)</a:t>
            </a:r>
          </a:p>
          <a:p>
            <a:pPr marL="533400" indent="-533400">
              <a:buFontTx/>
              <a:buAutoNum type="arabicPeriod"/>
            </a:pPr>
            <a:r>
              <a:rPr lang="en-US" altLang="ko-KR" sz="2400" dirty="0"/>
              <a:t>Viterbi beam search</a:t>
            </a:r>
          </a:p>
          <a:p>
            <a:pPr marL="914400" lvl="1" indent="-457200"/>
            <a:r>
              <a:rPr lang="en-US" altLang="ko-KR" sz="1800" dirty="0"/>
              <a:t>Dynamic programming through the network</a:t>
            </a:r>
          </a:p>
          <a:p>
            <a:pPr marL="914400" lvl="1" indent="-457200"/>
            <a:r>
              <a:rPr lang="en-US" altLang="ko-KR" sz="1800" dirty="0"/>
              <a:t>High complex ‘compare and select’ operations </a:t>
            </a:r>
          </a:p>
        </p:txBody>
      </p:sp>
      <p:graphicFrame>
        <p:nvGraphicFramePr>
          <p:cNvPr id="198663" name="Object 12"/>
          <p:cNvGraphicFramePr>
            <a:graphicFrameLocks noChangeAspect="1"/>
          </p:cNvGraphicFramePr>
          <p:nvPr/>
        </p:nvGraphicFramePr>
        <p:xfrm>
          <a:off x="1382712" y="4495800"/>
          <a:ext cx="6019800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Visio" r:id="rId4" imgW="6020336" imgH="1921490" progId="Visio.Drawing.11">
                  <p:embed/>
                </p:oleObj>
              </mc:Choice>
              <mc:Fallback>
                <p:oleObj name="Visio" r:id="rId4" imgW="6020336" imgH="1921490" progId="Visio.Drawing.11">
                  <p:embed/>
                  <p:pic>
                    <p:nvPicPr>
                      <p:cNvPr id="19866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2" y="4495800"/>
                        <a:ext cx="6019800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HM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74" y="1981200"/>
            <a:ext cx="347721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81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5847060"/>
            <a:ext cx="8158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Choi, Young-</a:t>
            </a:r>
            <a:r>
              <a:rPr lang="en-US" altLang="ko-KR" dirty="0" err="1"/>
              <a:t>Kyu</a:t>
            </a:r>
            <a:r>
              <a:rPr lang="en-US" altLang="ko-KR" dirty="0"/>
              <a:t>, et al. "A real-time FPGA-based 20 000-word speech </a:t>
            </a:r>
            <a:br>
              <a:rPr lang="en-US" altLang="ko-KR" dirty="0"/>
            </a:br>
            <a:r>
              <a:rPr lang="en-US" altLang="ko-KR" dirty="0"/>
              <a:t>recognizer with optimized DRAM access." </a:t>
            </a:r>
            <a:r>
              <a:rPr lang="en-US" altLang="ko-KR" i="1" dirty="0"/>
              <a:t>IEEE Transactions on Circuits and </a:t>
            </a:r>
            <a:br>
              <a:rPr lang="en-US" altLang="ko-KR" i="1" dirty="0"/>
            </a:br>
            <a:r>
              <a:rPr lang="en-US" altLang="ko-KR" i="1" dirty="0"/>
              <a:t>Systems I: Regular Papers</a:t>
            </a:r>
            <a:r>
              <a:rPr lang="en-US" altLang="ko-KR" dirty="0"/>
              <a:t> 57.8 (2010): 2119-2131.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3" y="5078170"/>
            <a:ext cx="7919864" cy="1692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1" y="168882"/>
            <a:ext cx="7880956" cy="49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46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73450"/>
            <a:ext cx="7488832" cy="53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2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Acoustic modeling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507288" cy="517971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Phoneme: </a:t>
            </a:r>
            <a:r>
              <a:rPr lang="ko-KR" altLang="en-US"/>
              <a:t>언어학자가</a:t>
            </a:r>
            <a:r>
              <a:rPr lang="en-US" altLang="ko-KR" dirty="0"/>
              <a:t> </a:t>
            </a:r>
            <a:r>
              <a:rPr lang="ko-KR" altLang="en-US"/>
              <a:t>정의한 기본 발음단위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영어의 경우 </a:t>
            </a:r>
            <a:r>
              <a:rPr lang="en-US" altLang="ko-KR" dirty="0"/>
              <a:t>40~50</a:t>
            </a:r>
            <a:r>
              <a:rPr lang="ko-KR" altLang="en-US"/>
              <a:t>개의 </a:t>
            </a:r>
            <a:r>
              <a:rPr lang="en-US" altLang="ko-KR" dirty="0"/>
              <a:t>phoneme</a:t>
            </a:r>
          </a:p>
          <a:p>
            <a:pPr marL="0" indent="0">
              <a:buNone/>
            </a:pPr>
            <a:r>
              <a:rPr lang="en-US" altLang="ko-KR" sz="2800" dirty="0"/>
              <a:t>(There are total of 78 phonemes used in TIMIT database, out of which 46 phonemes are of English language (American), 1 phoneme for silence(</a:t>
            </a:r>
            <a:r>
              <a:rPr lang="en-US" altLang="ko-KR" sz="2800" dirty="0" err="1"/>
              <a:t>sil</a:t>
            </a:r>
            <a:r>
              <a:rPr lang="en-US" altLang="ko-KR" sz="2800" dirty="0"/>
              <a:t>), 1phoneme for short pause(</a:t>
            </a:r>
            <a:r>
              <a:rPr lang="en-US" altLang="ko-KR" sz="2800" dirty="0" err="1"/>
              <a:t>sp</a:t>
            </a:r>
            <a:r>
              <a:rPr lang="en-US" altLang="ko-KR" sz="2800" dirty="0"/>
              <a:t>) and the remaining 30 are stressed phonemes.) 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phoneme </a:t>
            </a:r>
            <a:r>
              <a:rPr lang="ko-KR" altLang="en-US"/>
              <a:t>도 그 음을 처음 발음하는 </a:t>
            </a:r>
            <a:r>
              <a:rPr lang="en-US" altLang="ko-KR" dirty="0"/>
              <a:t>frame, </a:t>
            </a:r>
            <a:r>
              <a:rPr lang="ko-KR" altLang="en-US"/>
              <a:t>중간 </a:t>
            </a:r>
            <a:r>
              <a:rPr lang="en-US" altLang="ko-KR" dirty="0"/>
              <a:t>frame, </a:t>
            </a:r>
            <a:r>
              <a:rPr lang="ko-KR" altLang="en-US"/>
              <a:t>끝날 때 </a:t>
            </a:r>
            <a:r>
              <a:rPr lang="en-US" altLang="ko-KR" dirty="0"/>
              <a:t>frame </a:t>
            </a:r>
            <a:r>
              <a:rPr lang="ko-KR" altLang="en-US"/>
              <a:t>에서의 발음이 다른데</a:t>
            </a:r>
            <a:r>
              <a:rPr lang="en-US" altLang="ko-KR" dirty="0"/>
              <a:t>, </a:t>
            </a:r>
            <a:r>
              <a:rPr lang="ko-KR" altLang="en-US"/>
              <a:t>이 경우 이를 통째로 모델하는 것이 </a:t>
            </a:r>
            <a:r>
              <a:rPr lang="en-US" altLang="ko-KR" dirty="0"/>
              <a:t>mono-phone, </a:t>
            </a:r>
            <a:r>
              <a:rPr lang="ko-KR" altLang="en-US"/>
              <a:t>세개의 </a:t>
            </a:r>
            <a:r>
              <a:rPr lang="en-US" altLang="ko-KR" dirty="0"/>
              <a:t>state</a:t>
            </a:r>
            <a:r>
              <a:rPr lang="ko-KR" altLang="en-US"/>
              <a:t>로 나누어서 </a:t>
            </a:r>
            <a:r>
              <a:rPr lang="en-US" altLang="ko-KR" dirty="0"/>
              <a:t>model </a:t>
            </a:r>
            <a:r>
              <a:rPr lang="ko-KR" altLang="en-US"/>
              <a:t>하는 것이 </a:t>
            </a:r>
            <a:r>
              <a:rPr lang="en-US" altLang="ko-KR" dirty="0"/>
              <a:t>tri-phone </a:t>
            </a:r>
            <a:r>
              <a:rPr lang="ko-KR" altLang="en-US"/>
              <a:t>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83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42" y="2564904"/>
            <a:ext cx="4755515" cy="31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37" y="255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architecture for speech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Increasing SIMD width:</a:t>
            </a:r>
            <a:r>
              <a:rPr lang="en-US" sz="2000" b="1" dirty="0"/>
              <a:t> </a:t>
            </a:r>
            <a:r>
              <a:rPr lang="en-US" sz="2800" dirty="0"/>
              <a:t>4~16 arithmetic with one instruction (vector arithmetic)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800" b="1" dirty="0"/>
              <a:t>Multicore:</a:t>
            </a:r>
            <a:r>
              <a:rPr lang="en-US" sz="2000" b="1" dirty="0"/>
              <a:t> </a:t>
            </a:r>
            <a:r>
              <a:rPr lang="en-US" sz="2800" dirty="0"/>
              <a:t>T</a:t>
            </a:r>
            <a:r>
              <a:rPr lang="en-US" sz="2000" dirty="0"/>
              <a:t>wo ~ </a:t>
            </a:r>
            <a:r>
              <a:rPr lang="en-US" sz="2800" dirty="0"/>
              <a:t>10’s CPU cores on each chip.  </a:t>
            </a:r>
            <a:r>
              <a:rPr lang="en-US" sz="2000" dirty="0"/>
              <a:t>Good single thread performance 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GPU (</a:t>
            </a:r>
            <a:r>
              <a:rPr lang="en-US" sz="2800" b="1" dirty="0" err="1"/>
              <a:t>manycore</a:t>
            </a:r>
            <a:r>
              <a:rPr lang="en-US" sz="2800" b="1" dirty="0"/>
              <a:t>)</a:t>
            </a:r>
            <a:r>
              <a:rPr lang="en-US" sz="2000" b="1" dirty="0"/>
              <a:t>: </a:t>
            </a:r>
            <a:r>
              <a:rPr lang="en-US" sz="2800" dirty="0"/>
              <a:t>100’s of processing cores, m</a:t>
            </a:r>
            <a:r>
              <a:rPr lang="en-US" sz="2000" dirty="0"/>
              <a:t>aximizing computation throughput at the expense of single thread performance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294229" y="4305300"/>
            <a:ext cx="2438400" cy="2362200"/>
            <a:chOff x="3200400" y="4504194"/>
            <a:chExt cx="2438400" cy="2362200"/>
          </a:xfrm>
        </p:grpSpPr>
        <p:sp>
          <p:nvSpPr>
            <p:cNvPr id="76" name="TextBox 75"/>
            <p:cNvSpPr txBox="1"/>
            <p:nvPr/>
          </p:nvSpPr>
          <p:spPr>
            <a:xfrm>
              <a:off x="3200400" y="6220079"/>
              <a:ext cx="2438400" cy="646315"/>
            </a:xfrm>
            <a:prstGeom prst="rect">
              <a:avLst/>
            </a:prstGeom>
            <a:noFill/>
          </p:spPr>
          <p:txBody>
            <a:bodyPr wrap="square" lIns="91425" tIns="45712" rIns="91425" bIns="45712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ffectLst/>
                  <a:latin typeface="+mj-lt"/>
                  <a:cs typeface="Corbel"/>
                </a:rPr>
                <a:t>NVIDIA GTX285 (55nm)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  <a:cs typeface="Corbel"/>
                </a:rPr>
                <a:t>30 cores</a:t>
              </a:r>
              <a:endParaRPr lang="en-US" dirty="0">
                <a:solidFill>
                  <a:srgbClr val="000000"/>
                </a:solidFill>
                <a:effectLst/>
                <a:latin typeface="+mj-lt"/>
                <a:cs typeface="Corbel"/>
              </a:endParaRPr>
            </a:p>
          </p:txBody>
        </p:sp>
        <p:pic>
          <p:nvPicPr>
            <p:cNvPr id="77" name="Picture 76" descr="GT200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8810" y="4504194"/>
              <a:ext cx="1661580" cy="167970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57200" y="4800600"/>
            <a:ext cx="2431975" cy="1981200"/>
            <a:chOff x="685799" y="4885592"/>
            <a:chExt cx="2431975" cy="1981200"/>
          </a:xfrm>
        </p:grpSpPr>
        <p:sp>
          <p:nvSpPr>
            <p:cNvPr id="75" name="TextBox 74"/>
            <p:cNvSpPr txBox="1"/>
            <p:nvPr/>
          </p:nvSpPr>
          <p:spPr>
            <a:xfrm>
              <a:off x="685799" y="6220477"/>
              <a:ext cx="2431975" cy="646315"/>
            </a:xfrm>
            <a:prstGeom prst="rect">
              <a:avLst/>
            </a:prstGeom>
            <a:noFill/>
          </p:spPr>
          <p:txBody>
            <a:bodyPr wrap="square" lIns="91425" tIns="45712" rIns="91425" bIns="45712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ffectLst/>
                  <a:latin typeface="+mj-lt"/>
                  <a:cs typeface="Corbel"/>
                </a:rPr>
                <a:t>Intel Core i7 (45nm)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  <a:cs typeface="Corbel"/>
                </a:rPr>
                <a:t>4 cores</a:t>
              </a:r>
              <a:endParaRPr lang="en-US" dirty="0">
                <a:solidFill>
                  <a:srgbClr val="000000"/>
                </a:solidFill>
                <a:effectLst/>
                <a:latin typeface="+mj-lt"/>
                <a:cs typeface="Corbel"/>
              </a:endParaRPr>
            </a:p>
          </p:txBody>
        </p:sp>
        <p:pic>
          <p:nvPicPr>
            <p:cNvPr id="78" name="Picture 77" descr="Nehal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939" y="4885592"/>
              <a:ext cx="2121695" cy="137160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052527" y="4840085"/>
            <a:ext cx="3054425" cy="1941715"/>
            <a:chOff x="5791200" y="4885592"/>
            <a:chExt cx="3054425" cy="1941715"/>
          </a:xfrm>
        </p:grpSpPr>
        <p:pic>
          <p:nvPicPr>
            <p:cNvPr id="38913" name="Picture 1" descr="D:\Documents\Lab Seminar\2009.05.13\intel_larrabee_briefing_080408_01_thumb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91200" y="4885592"/>
              <a:ext cx="3054425" cy="1295400"/>
            </a:xfrm>
            <a:prstGeom prst="rect">
              <a:avLst/>
            </a:prstGeom>
            <a:noFill/>
          </p:spPr>
        </p:pic>
        <p:sp>
          <p:nvSpPr>
            <p:cNvPr id="79" name="TextBox 78"/>
            <p:cNvSpPr txBox="1"/>
            <p:nvPr/>
          </p:nvSpPr>
          <p:spPr>
            <a:xfrm>
              <a:off x="6099212" y="6180992"/>
              <a:ext cx="2438400" cy="646315"/>
            </a:xfrm>
            <a:prstGeom prst="rect">
              <a:avLst/>
            </a:prstGeom>
            <a:noFill/>
          </p:spPr>
          <p:txBody>
            <a:bodyPr wrap="square" lIns="91425" tIns="45712" rIns="91425" bIns="45712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ffectLst/>
                  <a:latin typeface="+mj-lt"/>
                  <a:cs typeface="Corbel"/>
                </a:rPr>
                <a:t>Intel </a:t>
              </a:r>
              <a:r>
                <a:rPr lang="en-US" dirty="0">
                  <a:solidFill>
                    <a:srgbClr val="000000"/>
                  </a:solidFill>
                  <a:latin typeface="+mj-lt"/>
                  <a:cs typeface="Corbel"/>
                </a:rPr>
                <a:t>Xeon Phi</a:t>
              </a:r>
              <a:endParaRPr lang="en-US" dirty="0">
                <a:solidFill>
                  <a:srgbClr val="000000"/>
                </a:solidFill>
                <a:effectLst/>
                <a:latin typeface="+mj-lt"/>
                <a:cs typeface="Corbel"/>
              </a:endParaRP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  <a:cs typeface="Corbel"/>
                </a:rPr>
                <a:t>96 cores</a:t>
              </a:r>
              <a:endParaRPr lang="en-US" dirty="0">
                <a:solidFill>
                  <a:srgbClr val="000000"/>
                </a:solidFill>
                <a:effectLst/>
                <a:latin typeface="+mj-lt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819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2818656" cy="4525963"/>
          </a:xfrm>
        </p:spPr>
        <p:txBody>
          <a:bodyPr/>
          <a:lstStyle/>
          <a:p>
            <a:r>
              <a:rPr lang="en-US" altLang="ko-KR" dirty="0"/>
              <a:t>IEEE Signal Processing Magazine, 2009</a:t>
            </a:r>
          </a:p>
          <a:p>
            <a:r>
              <a:rPr lang="en-US" altLang="ko-KR" dirty="0" err="1"/>
              <a:t>Kisun</a:t>
            </a:r>
            <a:r>
              <a:rPr lang="en-US" altLang="ko-KR" dirty="0"/>
              <a:t> You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62763"/>
            <a:ext cx="5557417" cy="613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7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Speech recognition for large vocabulary (&gt;60K)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78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More precise acoustic modeling with larger lexicons </a:t>
            </a:r>
          </a:p>
          <a:p>
            <a:pPr lvl="1"/>
            <a:r>
              <a:rPr lang="en-US" altLang="ko-KR" dirty="0"/>
              <a:t>High dimension (32~128) Gaussian mixture model </a:t>
            </a:r>
          </a:p>
          <a:p>
            <a:pPr lvl="1"/>
            <a:r>
              <a:rPr lang="en-US" altLang="ko-KR" dirty="0"/>
              <a:t>Thousands of tri-phone states</a:t>
            </a:r>
          </a:p>
          <a:p>
            <a:r>
              <a:rPr lang="en-US" altLang="ko-KR" b="1" i="1" dirty="0"/>
              <a:t>The network complexity for HMM (WFST) grows very rapidly.  </a:t>
            </a:r>
          </a:p>
          <a:p>
            <a:pPr lvl="1"/>
            <a:r>
              <a:rPr lang="en-US" altLang="ko-KR" dirty="0"/>
              <a:t>We need to </a:t>
            </a:r>
            <a:r>
              <a:rPr lang="en-US" altLang="ko-KR" b="1" i="1" dirty="0"/>
              <a:t>prune many states or arcs </a:t>
            </a:r>
            <a:r>
              <a:rPr lang="en-US" altLang="ko-KR" dirty="0"/>
              <a:t>during the search</a:t>
            </a:r>
          </a:p>
          <a:p>
            <a:pPr lvl="1"/>
            <a:r>
              <a:rPr lang="en-US" altLang="ko-KR" dirty="0"/>
              <a:t>Resulting in </a:t>
            </a:r>
            <a:r>
              <a:rPr lang="en-US" altLang="ko-KR" b="1" i="1" dirty="0"/>
              <a:t>very irregular computation</a:t>
            </a:r>
          </a:p>
          <a:p>
            <a:r>
              <a:rPr lang="en-US" altLang="ko-KR" dirty="0"/>
              <a:t>High complexity language model needed: 3-gram or higher is desired.  </a:t>
            </a:r>
          </a:p>
          <a:p>
            <a:pPr lvl="1"/>
            <a:r>
              <a:rPr lang="en-US" altLang="ko-KR" dirty="0"/>
              <a:t>Large memory size</a:t>
            </a:r>
          </a:p>
        </p:txBody>
      </p:sp>
    </p:spTree>
    <p:extLst>
      <p:ext uri="{BB962C8B-B14F-4D97-AF65-F5344CB8AC3E}">
        <p14:creationId xmlns:p14="http://schemas.microsoft.com/office/powerpoint/2010/main" val="19843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6"/>
          <p:cNvGrpSpPr/>
          <p:nvPr/>
        </p:nvGrpSpPr>
        <p:grpSpPr>
          <a:xfrm>
            <a:off x="2573910" y="3744336"/>
            <a:ext cx="3533775" cy="2504064"/>
            <a:chOff x="2650110" y="3996314"/>
            <a:chExt cx="3533775" cy="2504064"/>
          </a:xfrm>
        </p:grpSpPr>
        <p:pic>
          <p:nvPicPr>
            <p:cNvPr id="3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50110" y="3996314"/>
              <a:ext cx="3533775" cy="2504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1" name="Group 195"/>
            <p:cNvGrpSpPr>
              <a:grpSpLocks/>
            </p:cNvGrpSpPr>
            <p:nvPr/>
          </p:nvGrpSpPr>
          <p:grpSpPr bwMode="auto">
            <a:xfrm rot="2700000">
              <a:off x="3440137" y="4512840"/>
              <a:ext cx="122238" cy="125413"/>
              <a:chOff x="1872" y="1776"/>
              <a:chExt cx="192" cy="192"/>
            </a:xfrm>
          </p:grpSpPr>
          <p:sp>
            <p:nvSpPr>
              <p:cNvPr id="366" name="Oval 196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67" name="AutoShape 197"/>
              <p:cNvCxnSpPr>
                <a:cxnSpLocks noChangeShapeType="1"/>
                <a:stCxn id="366" idx="0"/>
                <a:endCxn id="36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2" name="Group 198"/>
            <p:cNvGrpSpPr>
              <a:grpSpLocks/>
            </p:cNvGrpSpPr>
            <p:nvPr/>
          </p:nvGrpSpPr>
          <p:grpSpPr bwMode="auto">
            <a:xfrm rot="2700000">
              <a:off x="3661593" y="4512047"/>
              <a:ext cx="122238" cy="127000"/>
              <a:chOff x="1872" y="1776"/>
              <a:chExt cx="192" cy="192"/>
            </a:xfrm>
          </p:grpSpPr>
          <p:sp>
            <p:nvSpPr>
              <p:cNvPr id="364" name="Oval 199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65" name="AutoShape 200"/>
              <p:cNvCxnSpPr>
                <a:cxnSpLocks noChangeShapeType="1"/>
                <a:stCxn id="364" idx="0"/>
                <a:endCxn id="36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5" name="Group 201"/>
            <p:cNvGrpSpPr>
              <a:grpSpLocks/>
            </p:cNvGrpSpPr>
            <p:nvPr/>
          </p:nvGrpSpPr>
          <p:grpSpPr bwMode="auto">
            <a:xfrm rot="2700000">
              <a:off x="3882255" y="4512047"/>
              <a:ext cx="122238" cy="127000"/>
              <a:chOff x="1872" y="1776"/>
              <a:chExt cx="192" cy="192"/>
            </a:xfrm>
          </p:grpSpPr>
          <p:sp>
            <p:nvSpPr>
              <p:cNvPr id="362" name="Oval 202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63" name="AutoShape 203"/>
              <p:cNvCxnSpPr>
                <a:cxnSpLocks noChangeShapeType="1"/>
                <a:stCxn id="362" idx="0"/>
                <a:endCxn id="36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16" name="AutoShape 204"/>
            <p:cNvCxnSpPr>
              <a:cxnSpLocks noChangeShapeType="1"/>
            </p:cNvCxnSpPr>
            <p:nvPr/>
          </p:nvCxnSpPr>
          <p:spPr bwMode="auto">
            <a:xfrm>
              <a:off x="3563962" y="4574753"/>
              <a:ext cx="9366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7" name="AutoShape 205"/>
            <p:cNvCxnSpPr>
              <a:cxnSpLocks noChangeShapeType="1"/>
            </p:cNvCxnSpPr>
            <p:nvPr/>
          </p:nvCxnSpPr>
          <p:spPr bwMode="auto">
            <a:xfrm>
              <a:off x="3786212" y="4574753"/>
              <a:ext cx="9207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37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85786" y="4359409"/>
              <a:ext cx="757146" cy="303696"/>
            </a:xfrm>
            <a:prstGeom prst="rect">
              <a:avLst/>
            </a:prstGeom>
            <a:ln w="15875"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318" name="AutoShape 206"/>
            <p:cNvCxnSpPr>
              <a:cxnSpLocks noChangeShapeType="1"/>
            </p:cNvCxnSpPr>
            <p:nvPr/>
          </p:nvCxnSpPr>
          <p:spPr bwMode="auto">
            <a:xfrm>
              <a:off x="4006874" y="4574753"/>
              <a:ext cx="18732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6" name="Group 210"/>
            <p:cNvGrpSpPr>
              <a:grpSpLocks/>
            </p:cNvGrpSpPr>
            <p:nvPr/>
          </p:nvGrpSpPr>
          <p:grpSpPr bwMode="auto">
            <a:xfrm rot="2700000">
              <a:off x="4197374" y="4512841"/>
              <a:ext cx="122238" cy="125412"/>
              <a:chOff x="1872" y="1776"/>
              <a:chExt cx="192" cy="192"/>
            </a:xfrm>
          </p:grpSpPr>
          <p:sp>
            <p:nvSpPr>
              <p:cNvPr id="360" name="Oval 21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61" name="AutoShape 212"/>
              <p:cNvCxnSpPr>
                <a:cxnSpLocks noChangeShapeType="1"/>
                <a:stCxn id="360" idx="0"/>
                <a:endCxn id="36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" name="Group 213"/>
            <p:cNvGrpSpPr>
              <a:grpSpLocks/>
            </p:cNvGrpSpPr>
            <p:nvPr/>
          </p:nvGrpSpPr>
          <p:grpSpPr bwMode="auto">
            <a:xfrm rot="2700000">
              <a:off x="4418037" y="4512840"/>
              <a:ext cx="122238" cy="125413"/>
              <a:chOff x="1872" y="1776"/>
              <a:chExt cx="192" cy="192"/>
            </a:xfrm>
          </p:grpSpPr>
          <p:sp>
            <p:nvSpPr>
              <p:cNvPr id="358" name="Oval 2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59" name="AutoShape 215"/>
              <p:cNvCxnSpPr>
                <a:cxnSpLocks noChangeShapeType="1"/>
                <a:stCxn id="358" idx="0"/>
                <a:endCxn id="358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216"/>
            <p:cNvGrpSpPr>
              <a:grpSpLocks/>
            </p:cNvGrpSpPr>
            <p:nvPr/>
          </p:nvGrpSpPr>
          <p:grpSpPr bwMode="auto">
            <a:xfrm rot="2700000">
              <a:off x="4639493" y="4512047"/>
              <a:ext cx="122238" cy="127000"/>
              <a:chOff x="1872" y="1776"/>
              <a:chExt cx="192" cy="192"/>
            </a:xfrm>
          </p:grpSpPr>
          <p:sp>
            <p:nvSpPr>
              <p:cNvPr id="356" name="Oval 217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57" name="AutoShape 218"/>
              <p:cNvCxnSpPr>
                <a:cxnSpLocks noChangeShapeType="1"/>
                <a:stCxn id="356" idx="0"/>
                <a:endCxn id="35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22" name="AutoShape 219"/>
            <p:cNvCxnSpPr>
              <a:cxnSpLocks noChangeShapeType="1"/>
            </p:cNvCxnSpPr>
            <p:nvPr/>
          </p:nvCxnSpPr>
          <p:spPr bwMode="auto">
            <a:xfrm>
              <a:off x="4321199" y="4574753"/>
              <a:ext cx="9366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3" name="AutoShape 220"/>
            <p:cNvCxnSpPr>
              <a:cxnSpLocks noChangeShapeType="1"/>
            </p:cNvCxnSpPr>
            <p:nvPr/>
          </p:nvCxnSpPr>
          <p:spPr bwMode="auto">
            <a:xfrm>
              <a:off x="4541862" y="4574753"/>
              <a:ext cx="9366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4" name="AutoShape 221"/>
            <p:cNvCxnSpPr>
              <a:cxnSpLocks noChangeShapeType="1"/>
            </p:cNvCxnSpPr>
            <p:nvPr/>
          </p:nvCxnSpPr>
          <p:spPr bwMode="auto">
            <a:xfrm rot="16200000" flipH="1">
              <a:off x="4299248" y="5039616"/>
              <a:ext cx="1093789" cy="16406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23" name="Group 280"/>
            <p:cNvGrpSpPr>
              <a:grpSpLocks/>
            </p:cNvGrpSpPr>
            <p:nvPr/>
          </p:nvGrpSpPr>
          <p:grpSpPr bwMode="auto">
            <a:xfrm rot="2700000">
              <a:off x="3440931" y="5059734"/>
              <a:ext cx="120650" cy="125413"/>
              <a:chOff x="1872" y="1776"/>
              <a:chExt cx="192" cy="192"/>
            </a:xfrm>
          </p:grpSpPr>
          <p:sp>
            <p:nvSpPr>
              <p:cNvPr id="354" name="Oval 28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55" name="AutoShape 282"/>
              <p:cNvCxnSpPr>
                <a:cxnSpLocks noChangeShapeType="1"/>
                <a:stCxn id="354" idx="0"/>
                <a:endCxn id="35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4" name="Group 283"/>
            <p:cNvGrpSpPr>
              <a:grpSpLocks/>
            </p:cNvGrpSpPr>
            <p:nvPr/>
          </p:nvGrpSpPr>
          <p:grpSpPr bwMode="auto">
            <a:xfrm rot="2700000">
              <a:off x="3662387" y="5058941"/>
              <a:ext cx="120650" cy="127000"/>
              <a:chOff x="1872" y="1776"/>
              <a:chExt cx="192" cy="192"/>
            </a:xfrm>
          </p:grpSpPr>
          <p:sp>
            <p:nvSpPr>
              <p:cNvPr id="352" name="Oval 28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53" name="AutoShape 285"/>
              <p:cNvCxnSpPr>
                <a:cxnSpLocks noChangeShapeType="1"/>
                <a:stCxn id="352" idx="0"/>
                <a:endCxn id="35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5" name="Group 286"/>
            <p:cNvGrpSpPr>
              <a:grpSpLocks/>
            </p:cNvGrpSpPr>
            <p:nvPr/>
          </p:nvGrpSpPr>
          <p:grpSpPr bwMode="auto">
            <a:xfrm rot="2700000">
              <a:off x="3883049" y="5058941"/>
              <a:ext cx="120650" cy="127000"/>
              <a:chOff x="1872" y="1776"/>
              <a:chExt cx="192" cy="192"/>
            </a:xfrm>
          </p:grpSpPr>
          <p:sp>
            <p:nvSpPr>
              <p:cNvPr id="350" name="Oval 287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51" name="AutoShape 288"/>
              <p:cNvCxnSpPr>
                <a:cxnSpLocks noChangeShapeType="1"/>
                <a:stCxn id="350" idx="0"/>
                <a:endCxn id="35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28" name="AutoShape 289"/>
            <p:cNvCxnSpPr>
              <a:cxnSpLocks noChangeShapeType="1"/>
            </p:cNvCxnSpPr>
            <p:nvPr/>
          </p:nvCxnSpPr>
          <p:spPr bwMode="auto">
            <a:xfrm>
              <a:off x="3563962" y="5122441"/>
              <a:ext cx="9366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9" name="AutoShape 290"/>
            <p:cNvCxnSpPr>
              <a:cxnSpLocks noChangeShapeType="1"/>
            </p:cNvCxnSpPr>
            <p:nvPr/>
          </p:nvCxnSpPr>
          <p:spPr bwMode="auto">
            <a:xfrm>
              <a:off x="3786212" y="5122441"/>
              <a:ext cx="9207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0" name="AutoShape 291"/>
            <p:cNvCxnSpPr>
              <a:cxnSpLocks noChangeShapeType="1"/>
            </p:cNvCxnSpPr>
            <p:nvPr/>
          </p:nvCxnSpPr>
          <p:spPr bwMode="auto">
            <a:xfrm rot="5400000" flipH="1" flipV="1">
              <a:off x="3815060" y="4766567"/>
              <a:ext cx="547688" cy="16406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30" name="Group 384"/>
            <p:cNvGrpSpPr>
              <a:grpSpLocks/>
            </p:cNvGrpSpPr>
            <p:nvPr/>
          </p:nvGrpSpPr>
          <p:grpSpPr bwMode="auto">
            <a:xfrm rot="2700000">
              <a:off x="4955406" y="5605834"/>
              <a:ext cx="120650" cy="125413"/>
              <a:chOff x="1872" y="1776"/>
              <a:chExt cx="192" cy="192"/>
            </a:xfrm>
          </p:grpSpPr>
          <p:sp>
            <p:nvSpPr>
              <p:cNvPr id="348" name="Oval 385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49" name="AutoShape 386"/>
              <p:cNvCxnSpPr>
                <a:cxnSpLocks noChangeShapeType="1"/>
                <a:stCxn id="348" idx="0"/>
                <a:endCxn id="348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1" name="Group 387"/>
            <p:cNvGrpSpPr>
              <a:grpSpLocks/>
            </p:cNvGrpSpPr>
            <p:nvPr/>
          </p:nvGrpSpPr>
          <p:grpSpPr bwMode="auto">
            <a:xfrm rot="2700000">
              <a:off x="5176068" y="5605835"/>
              <a:ext cx="120650" cy="125412"/>
              <a:chOff x="1872" y="1776"/>
              <a:chExt cx="192" cy="192"/>
            </a:xfrm>
          </p:grpSpPr>
          <p:sp>
            <p:nvSpPr>
              <p:cNvPr id="346" name="Oval 388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47" name="AutoShape 389"/>
              <p:cNvCxnSpPr>
                <a:cxnSpLocks noChangeShapeType="1"/>
                <a:stCxn id="346" idx="0"/>
                <a:endCxn id="34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2" name="Group 390"/>
            <p:cNvGrpSpPr>
              <a:grpSpLocks/>
            </p:cNvGrpSpPr>
            <p:nvPr/>
          </p:nvGrpSpPr>
          <p:grpSpPr bwMode="auto">
            <a:xfrm rot="2700000">
              <a:off x="5397524" y="5605041"/>
              <a:ext cx="120650" cy="127000"/>
              <a:chOff x="1872" y="1776"/>
              <a:chExt cx="192" cy="192"/>
            </a:xfrm>
          </p:grpSpPr>
          <p:sp>
            <p:nvSpPr>
              <p:cNvPr id="344" name="Oval 39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345" name="AutoShape 392"/>
              <p:cNvCxnSpPr>
                <a:cxnSpLocks noChangeShapeType="1"/>
                <a:stCxn id="344" idx="0"/>
                <a:endCxn id="34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34" name="AutoShape 393"/>
            <p:cNvCxnSpPr>
              <a:cxnSpLocks noChangeShapeType="1"/>
            </p:cNvCxnSpPr>
            <p:nvPr/>
          </p:nvCxnSpPr>
          <p:spPr bwMode="auto">
            <a:xfrm>
              <a:off x="5078437" y="5668541"/>
              <a:ext cx="9366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5" name="AutoShape 394"/>
            <p:cNvCxnSpPr>
              <a:cxnSpLocks noChangeShapeType="1"/>
            </p:cNvCxnSpPr>
            <p:nvPr/>
          </p:nvCxnSpPr>
          <p:spPr bwMode="auto">
            <a:xfrm>
              <a:off x="5299099" y="5668541"/>
              <a:ext cx="9366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6" name="AutoShape 403"/>
            <p:cNvCxnSpPr>
              <a:cxnSpLocks noChangeShapeType="1"/>
            </p:cNvCxnSpPr>
            <p:nvPr/>
          </p:nvCxnSpPr>
          <p:spPr bwMode="auto">
            <a:xfrm flipH="1" flipV="1">
              <a:off x="3422730" y="5125220"/>
              <a:ext cx="2080021" cy="543322"/>
            </a:xfrm>
            <a:prstGeom prst="curvedConnector5">
              <a:avLst>
                <a:gd name="adj1" fmla="val -10990"/>
                <a:gd name="adj2" fmla="val -31774"/>
                <a:gd name="adj3" fmla="val 11099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7" name="Oval 406"/>
            <p:cNvSpPr>
              <a:spLocks noChangeArrowheads="1"/>
            </p:cNvSpPr>
            <p:nvPr/>
          </p:nvSpPr>
          <p:spPr bwMode="auto">
            <a:xfrm>
              <a:off x="2839023" y="5062116"/>
              <a:ext cx="63500" cy="60325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Calibri" pitchFamily="-65" charset="0"/>
              </a:endParaRPr>
            </a:p>
          </p:txBody>
        </p:sp>
        <p:cxnSp>
          <p:nvCxnSpPr>
            <p:cNvPr id="338" name="AutoShape 407"/>
            <p:cNvCxnSpPr>
              <a:cxnSpLocks noChangeShapeType="1"/>
            </p:cNvCxnSpPr>
            <p:nvPr/>
          </p:nvCxnSpPr>
          <p:spPr bwMode="auto">
            <a:xfrm flipH="1" flipV="1">
              <a:off x="3439343" y="4576340"/>
              <a:ext cx="2080418" cy="1090614"/>
            </a:xfrm>
            <a:prstGeom prst="curvedConnector5">
              <a:avLst>
                <a:gd name="adj1" fmla="val -10988"/>
                <a:gd name="adj2" fmla="val 72125"/>
                <a:gd name="adj3" fmla="val 110378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9" name="Text Box 417"/>
            <p:cNvSpPr txBox="1">
              <a:spLocks noChangeArrowheads="1"/>
            </p:cNvSpPr>
            <p:nvPr/>
          </p:nvSpPr>
          <p:spPr bwMode="auto">
            <a:xfrm>
              <a:off x="2650110" y="5915603"/>
              <a:ext cx="353377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latin typeface="Calibri" pitchFamily="-65" charset="0"/>
                </a:rPr>
                <a:t>Compiled &amp; Optimized</a:t>
              </a:r>
            </a:p>
            <a:p>
              <a:pPr algn="ctr"/>
              <a:r>
                <a:rPr lang="en-US" sz="1600" b="1" dirty="0">
                  <a:latin typeface="Calibri" pitchFamily="-65" charset="0"/>
                </a:rPr>
                <a:t> WFST Recognition Network</a:t>
              </a:r>
            </a:p>
          </p:txBody>
        </p:sp>
        <p:cxnSp>
          <p:nvCxnSpPr>
            <p:cNvPr id="340" name="AutoShape 407"/>
            <p:cNvCxnSpPr>
              <a:cxnSpLocks noChangeShapeType="1"/>
            </p:cNvCxnSpPr>
            <p:nvPr/>
          </p:nvCxnSpPr>
          <p:spPr bwMode="auto">
            <a:xfrm flipV="1">
              <a:off x="2902523" y="4576340"/>
              <a:ext cx="536820" cy="515938"/>
            </a:xfrm>
            <a:prstGeom prst="curvedConnector3">
              <a:avLst>
                <a:gd name="adj1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1" name="AutoShape 400"/>
            <p:cNvCxnSpPr>
              <a:cxnSpLocks noChangeShapeType="1"/>
            </p:cNvCxnSpPr>
            <p:nvPr/>
          </p:nvCxnSpPr>
          <p:spPr bwMode="auto">
            <a:xfrm flipH="1">
              <a:off x="3439740" y="4574357"/>
              <a:ext cx="1323182" cy="549275"/>
            </a:xfrm>
            <a:prstGeom prst="curvedConnector5">
              <a:avLst>
                <a:gd name="adj1" fmla="val -17277"/>
                <a:gd name="adj2" fmla="val 33887"/>
                <a:gd name="adj3" fmla="val 109599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2" name="AutoShape 400"/>
            <p:cNvCxnSpPr>
              <a:cxnSpLocks noChangeShapeType="1"/>
            </p:cNvCxnSpPr>
            <p:nvPr/>
          </p:nvCxnSpPr>
          <p:spPr bwMode="auto">
            <a:xfrm flipH="1">
              <a:off x="3439343" y="4574357"/>
              <a:ext cx="1323579" cy="1983"/>
            </a:xfrm>
            <a:prstGeom prst="curvedConnector5">
              <a:avLst>
                <a:gd name="adj1" fmla="val -17271"/>
                <a:gd name="adj2" fmla="val -18512859"/>
                <a:gd name="adj3" fmla="val 11727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3" name="AutoShape 291"/>
            <p:cNvCxnSpPr>
              <a:cxnSpLocks noChangeShapeType="1"/>
            </p:cNvCxnSpPr>
            <p:nvPr/>
          </p:nvCxnSpPr>
          <p:spPr bwMode="auto">
            <a:xfrm>
              <a:off x="4005286" y="5120854"/>
              <a:ext cx="948929" cy="548878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07" name="Title 306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990600"/>
          </a:xfrm>
        </p:spPr>
        <p:txBody>
          <a:bodyPr/>
          <a:lstStyle/>
          <a:p>
            <a:r>
              <a:rPr lang="en-US" dirty="0"/>
              <a:t>Recognition Network Example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72022"/>
            <a:ext cx="1766675" cy="176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9165" y="2486805"/>
            <a:ext cx="315478" cy="364435"/>
          </a:xfrm>
          <a:prstGeom prst="rect">
            <a:avLst/>
          </a:prstGeom>
          <a:ln w="15875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3925" y="1576822"/>
            <a:ext cx="1766675" cy="176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45593" y="2719822"/>
            <a:ext cx="3179207" cy="157093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4568255" y="1533406"/>
            <a:ext cx="1560529" cy="393336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3925" y="3710422"/>
            <a:ext cx="1766675" cy="2247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6970116" y="1880518"/>
            <a:ext cx="1514293" cy="13362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>
              <a:latin typeface="+mj-lt"/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7033211" y="1880518"/>
            <a:ext cx="1388102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...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HOP  </a:t>
            </a:r>
            <a:r>
              <a:rPr lang="en-US" sz="1400" dirty="0" err="1">
                <a:latin typeface="+mj-lt"/>
              </a:rPr>
              <a:t>hh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aa</a:t>
            </a:r>
            <a:r>
              <a:rPr lang="en-US" sz="1400" dirty="0">
                <a:latin typeface="+mj-lt"/>
              </a:rPr>
              <a:t> p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...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ON   </a:t>
            </a:r>
            <a:r>
              <a:rPr lang="en-US" sz="1400" dirty="0" err="1">
                <a:latin typeface="+mj-lt"/>
              </a:rPr>
              <a:t>aa</a:t>
            </a:r>
            <a:r>
              <a:rPr lang="en-US" sz="1400" dirty="0">
                <a:latin typeface="+mj-lt"/>
              </a:rPr>
              <a:t> 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...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POP  p </a:t>
            </a:r>
            <a:r>
              <a:rPr lang="en-US" sz="1400" dirty="0" err="1">
                <a:latin typeface="+mj-lt"/>
              </a:rPr>
              <a:t>aa</a:t>
            </a:r>
            <a:r>
              <a:rPr lang="en-US" sz="1400" dirty="0">
                <a:latin typeface="+mj-lt"/>
              </a:rPr>
              <a:t> p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+mj-lt"/>
              </a:rPr>
              <a:t>...</a:t>
            </a:r>
          </a:p>
        </p:txBody>
      </p:sp>
      <p:grpSp>
        <p:nvGrpSpPr>
          <p:cNvPr id="58" name="Group 481"/>
          <p:cNvGrpSpPr>
            <a:grpSpLocks/>
          </p:cNvGrpSpPr>
          <p:nvPr/>
        </p:nvGrpSpPr>
        <p:grpSpPr bwMode="auto">
          <a:xfrm>
            <a:off x="4913685" y="1940152"/>
            <a:ext cx="1261911" cy="982572"/>
            <a:chOff x="381000" y="1068015"/>
            <a:chExt cx="2362200" cy="1910075"/>
          </a:xfrm>
        </p:grpSpPr>
        <p:grpSp>
          <p:nvGrpSpPr>
            <p:cNvPr id="123" name="Group 14"/>
            <p:cNvGrpSpPr>
              <a:grpSpLocks/>
            </p:cNvGrpSpPr>
            <p:nvPr/>
          </p:nvGrpSpPr>
          <p:grpSpPr bwMode="auto">
            <a:xfrm rot="2700000">
              <a:off x="1143000" y="1129927"/>
              <a:ext cx="304800" cy="304800"/>
              <a:chOff x="1872" y="1776"/>
              <a:chExt cx="192" cy="192"/>
            </a:xfrm>
          </p:grpSpPr>
          <p:sp>
            <p:nvSpPr>
              <p:cNvPr id="56" name="Oval 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57" name="AutoShape 9"/>
              <p:cNvCxnSpPr>
                <a:cxnSpLocks noChangeShapeType="1"/>
                <a:stCxn id="56" idx="0"/>
                <a:endCxn id="5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24" name="Group 15"/>
            <p:cNvGrpSpPr>
              <a:grpSpLocks/>
            </p:cNvGrpSpPr>
            <p:nvPr/>
          </p:nvGrpSpPr>
          <p:grpSpPr bwMode="auto">
            <a:xfrm rot="2700000">
              <a:off x="1676400" y="1129927"/>
              <a:ext cx="304800" cy="304800"/>
              <a:chOff x="1872" y="1776"/>
              <a:chExt cx="192" cy="192"/>
            </a:xfrm>
          </p:grpSpPr>
          <p:sp>
            <p:nvSpPr>
              <p:cNvPr id="54" name="Oval 16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55" name="AutoShape 17"/>
              <p:cNvCxnSpPr>
                <a:cxnSpLocks noChangeShapeType="1"/>
                <a:stCxn id="54" idx="0"/>
                <a:endCxn id="5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25" name="Group 18"/>
            <p:cNvGrpSpPr>
              <a:grpSpLocks/>
            </p:cNvGrpSpPr>
            <p:nvPr/>
          </p:nvGrpSpPr>
          <p:grpSpPr bwMode="auto">
            <a:xfrm rot="2700000">
              <a:off x="2209800" y="1129927"/>
              <a:ext cx="304800" cy="304800"/>
              <a:chOff x="1872" y="1776"/>
              <a:chExt cx="192" cy="192"/>
            </a:xfrm>
          </p:grpSpPr>
          <p:sp>
            <p:nvSpPr>
              <p:cNvPr id="52" name="Oval 19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53" name="AutoShape 20"/>
              <p:cNvCxnSpPr>
                <a:cxnSpLocks noChangeShapeType="1"/>
                <a:stCxn id="52" idx="0"/>
                <a:endCxn id="5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" name="AutoShape 21"/>
            <p:cNvCxnSpPr>
              <a:cxnSpLocks noChangeShapeType="1"/>
            </p:cNvCxnSpPr>
            <p:nvPr/>
          </p:nvCxnSpPr>
          <p:spPr bwMode="auto">
            <a:xfrm>
              <a:off x="1447800" y="12823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22"/>
            <p:cNvCxnSpPr>
              <a:cxnSpLocks noChangeShapeType="1"/>
            </p:cNvCxnSpPr>
            <p:nvPr/>
          </p:nvCxnSpPr>
          <p:spPr bwMode="auto">
            <a:xfrm>
              <a:off x="1981200" y="12823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23"/>
            <p:cNvCxnSpPr>
              <a:cxnSpLocks noChangeShapeType="1"/>
            </p:cNvCxnSpPr>
            <p:nvPr/>
          </p:nvCxnSpPr>
          <p:spPr bwMode="auto">
            <a:xfrm>
              <a:off x="2514600" y="1282327"/>
              <a:ext cx="228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24"/>
            <p:cNvCxnSpPr>
              <a:cxnSpLocks noChangeShapeType="1"/>
            </p:cNvCxnSpPr>
            <p:nvPr/>
          </p:nvCxnSpPr>
          <p:spPr bwMode="auto">
            <a:xfrm>
              <a:off x="914400" y="12823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126" name="Group 28"/>
            <p:cNvGrpSpPr>
              <a:grpSpLocks/>
            </p:cNvGrpSpPr>
            <p:nvPr/>
          </p:nvGrpSpPr>
          <p:grpSpPr bwMode="auto">
            <a:xfrm rot="2700000">
              <a:off x="1143000" y="1815727"/>
              <a:ext cx="304800" cy="304800"/>
              <a:chOff x="1872" y="1776"/>
              <a:chExt cx="192" cy="192"/>
            </a:xfrm>
          </p:grpSpPr>
          <p:sp>
            <p:nvSpPr>
              <p:cNvPr id="50" name="Oval 29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51" name="AutoShape 30"/>
              <p:cNvCxnSpPr>
                <a:cxnSpLocks noChangeShapeType="1"/>
                <a:stCxn id="50" idx="0"/>
                <a:endCxn id="5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27" name="Group 31"/>
            <p:cNvGrpSpPr>
              <a:grpSpLocks/>
            </p:cNvGrpSpPr>
            <p:nvPr/>
          </p:nvGrpSpPr>
          <p:grpSpPr bwMode="auto">
            <a:xfrm rot="2700000">
              <a:off x="1676400" y="1815727"/>
              <a:ext cx="304800" cy="304800"/>
              <a:chOff x="1872" y="1776"/>
              <a:chExt cx="192" cy="192"/>
            </a:xfrm>
          </p:grpSpPr>
          <p:sp>
            <p:nvSpPr>
              <p:cNvPr id="48" name="Oval 32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49" name="AutoShape 33"/>
              <p:cNvCxnSpPr>
                <a:cxnSpLocks noChangeShapeType="1"/>
                <a:stCxn id="48" idx="0"/>
                <a:endCxn id="48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24" name="Group 34"/>
            <p:cNvGrpSpPr>
              <a:grpSpLocks/>
            </p:cNvGrpSpPr>
            <p:nvPr/>
          </p:nvGrpSpPr>
          <p:grpSpPr bwMode="auto">
            <a:xfrm rot="2700000">
              <a:off x="2209800" y="1815727"/>
              <a:ext cx="304800" cy="304800"/>
              <a:chOff x="1872" y="1776"/>
              <a:chExt cx="192" cy="192"/>
            </a:xfrm>
          </p:grpSpPr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47" name="AutoShape 36"/>
              <p:cNvCxnSpPr>
                <a:cxnSpLocks noChangeShapeType="1"/>
                <a:stCxn id="46" idx="0"/>
                <a:endCxn id="4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AutoShape 37"/>
            <p:cNvCxnSpPr>
              <a:cxnSpLocks noChangeShapeType="1"/>
            </p:cNvCxnSpPr>
            <p:nvPr/>
          </p:nvCxnSpPr>
          <p:spPr bwMode="auto">
            <a:xfrm>
              <a:off x="1447800" y="19681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8"/>
            <p:cNvCxnSpPr>
              <a:cxnSpLocks noChangeShapeType="1"/>
            </p:cNvCxnSpPr>
            <p:nvPr/>
          </p:nvCxnSpPr>
          <p:spPr bwMode="auto">
            <a:xfrm>
              <a:off x="1981200" y="19681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9"/>
            <p:cNvCxnSpPr>
              <a:cxnSpLocks noChangeShapeType="1"/>
            </p:cNvCxnSpPr>
            <p:nvPr/>
          </p:nvCxnSpPr>
          <p:spPr bwMode="auto">
            <a:xfrm>
              <a:off x="2514600" y="1968127"/>
              <a:ext cx="228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40"/>
            <p:cNvCxnSpPr>
              <a:cxnSpLocks noChangeShapeType="1"/>
            </p:cNvCxnSpPr>
            <p:nvPr/>
          </p:nvCxnSpPr>
          <p:spPr bwMode="auto">
            <a:xfrm>
              <a:off x="914400" y="19681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225" name="Group 133"/>
            <p:cNvGrpSpPr>
              <a:grpSpLocks/>
            </p:cNvGrpSpPr>
            <p:nvPr/>
          </p:nvGrpSpPr>
          <p:grpSpPr bwMode="auto">
            <a:xfrm rot="2700000">
              <a:off x="1143000" y="2501527"/>
              <a:ext cx="304800" cy="304800"/>
              <a:chOff x="1872" y="1776"/>
              <a:chExt cx="192" cy="192"/>
            </a:xfrm>
          </p:grpSpPr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45" name="AutoShape 135"/>
              <p:cNvCxnSpPr>
                <a:cxnSpLocks noChangeShapeType="1"/>
                <a:stCxn id="44" idx="0"/>
                <a:endCxn id="4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26" name="Group 136"/>
            <p:cNvGrpSpPr>
              <a:grpSpLocks/>
            </p:cNvGrpSpPr>
            <p:nvPr/>
          </p:nvGrpSpPr>
          <p:grpSpPr bwMode="auto">
            <a:xfrm rot="2700000">
              <a:off x="1676400" y="2501527"/>
              <a:ext cx="304800" cy="304800"/>
              <a:chOff x="1872" y="1776"/>
              <a:chExt cx="192" cy="192"/>
            </a:xfrm>
          </p:grpSpPr>
          <p:sp>
            <p:nvSpPr>
              <p:cNvPr id="42" name="Oval 137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43" name="AutoShape 138"/>
              <p:cNvCxnSpPr>
                <a:cxnSpLocks noChangeShapeType="1"/>
                <a:stCxn id="42" idx="0"/>
                <a:endCxn id="4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27" name="Group 139"/>
            <p:cNvGrpSpPr>
              <a:grpSpLocks/>
            </p:cNvGrpSpPr>
            <p:nvPr/>
          </p:nvGrpSpPr>
          <p:grpSpPr bwMode="auto">
            <a:xfrm rot="2700000">
              <a:off x="2209800" y="2501527"/>
              <a:ext cx="304800" cy="304800"/>
              <a:chOff x="1872" y="1776"/>
              <a:chExt cx="192" cy="192"/>
            </a:xfrm>
          </p:grpSpPr>
          <p:sp>
            <p:nvSpPr>
              <p:cNvPr id="40" name="Oval 140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cxnSp>
            <p:nvCxnSpPr>
              <p:cNvPr id="41" name="AutoShape 141"/>
              <p:cNvCxnSpPr>
                <a:cxnSpLocks noChangeShapeType="1"/>
                <a:stCxn id="40" idx="0"/>
                <a:endCxn id="4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33" name="AutoShape 142"/>
            <p:cNvCxnSpPr>
              <a:cxnSpLocks noChangeShapeType="1"/>
            </p:cNvCxnSpPr>
            <p:nvPr/>
          </p:nvCxnSpPr>
          <p:spPr bwMode="auto">
            <a:xfrm>
              <a:off x="1447800" y="26539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143"/>
            <p:cNvCxnSpPr>
              <a:cxnSpLocks noChangeShapeType="1"/>
            </p:cNvCxnSpPr>
            <p:nvPr/>
          </p:nvCxnSpPr>
          <p:spPr bwMode="auto">
            <a:xfrm>
              <a:off x="1981200" y="26539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144"/>
            <p:cNvCxnSpPr>
              <a:cxnSpLocks noChangeShapeType="1"/>
            </p:cNvCxnSpPr>
            <p:nvPr/>
          </p:nvCxnSpPr>
          <p:spPr bwMode="auto">
            <a:xfrm>
              <a:off x="2514600" y="2653927"/>
              <a:ext cx="228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45"/>
            <p:cNvCxnSpPr>
              <a:cxnSpLocks noChangeShapeType="1"/>
            </p:cNvCxnSpPr>
            <p:nvPr/>
          </p:nvCxnSpPr>
          <p:spPr bwMode="auto">
            <a:xfrm>
              <a:off x="914400" y="2653927"/>
              <a:ext cx="22701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7" name="Text Box 159"/>
            <p:cNvSpPr txBox="1">
              <a:spLocks noChangeArrowheads="1"/>
            </p:cNvSpPr>
            <p:nvPr/>
          </p:nvSpPr>
          <p:spPr bwMode="auto">
            <a:xfrm>
              <a:off x="381000" y="1068015"/>
              <a:ext cx="838200" cy="538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+mj-lt"/>
                </a:rPr>
                <a:t>aa</a:t>
              </a:r>
            </a:p>
          </p:txBody>
        </p:sp>
        <p:sp>
          <p:nvSpPr>
            <p:cNvPr id="38" name="Text Box 160"/>
            <p:cNvSpPr txBox="1">
              <a:spLocks noChangeArrowheads="1"/>
            </p:cNvSpPr>
            <p:nvPr/>
          </p:nvSpPr>
          <p:spPr bwMode="auto">
            <a:xfrm>
              <a:off x="381000" y="1753815"/>
              <a:ext cx="838200" cy="538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+mj-lt"/>
                </a:rPr>
                <a:t>hh</a:t>
              </a:r>
            </a:p>
          </p:txBody>
        </p:sp>
        <p:sp>
          <p:nvSpPr>
            <p:cNvPr id="39" name="Text Box 161"/>
            <p:cNvSpPr txBox="1">
              <a:spLocks noChangeArrowheads="1"/>
            </p:cNvSpPr>
            <p:nvPr/>
          </p:nvSpPr>
          <p:spPr bwMode="auto">
            <a:xfrm>
              <a:off x="381000" y="2439616"/>
              <a:ext cx="838200" cy="538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+mj-lt"/>
                </a:rPr>
                <a:t>n</a:t>
              </a:r>
            </a:p>
          </p:txBody>
        </p:sp>
      </p:grpSp>
      <p:grpSp>
        <p:nvGrpSpPr>
          <p:cNvPr id="228" name="Group 194"/>
          <p:cNvGrpSpPr>
            <a:grpSpLocks/>
          </p:cNvGrpSpPr>
          <p:nvPr/>
        </p:nvGrpSpPr>
        <p:grpSpPr bwMode="auto">
          <a:xfrm>
            <a:off x="6907020" y="3953379"/>
            <a:ext cx="1681496" cy="1996871"/>
            <a:chOff x="3792" y="336"/>
            <a:chExt cx="1476" cy="1726"/>
          </a:xfrm>
        </p:grpSpPr>
        <p:sp>
          <p:nvSpPr>
            <p:cNvPr id="59" name="Text Box 93"/>
            <p:cNvSpPr txBox="1">
              <a:spLocks noChangeArrowheads="1"/>
            </p:cNvSpPr>
            <p:nvPr/>
          </p:nvSpPr>
          <p:spPr bwMode="auto">
            <a:xfrm>
              <a:off x="3792" y="1190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HOP</a:t>
              </a:r>
            </a:p>
          </p:txBody>
        </p:sp>
        <p:sp>
          <p:nvSpPr>
            <p:cNvPr id="60" name="Text Box 94"/>
            <p:cNvSpPr txBox="1">
              <a:spLocks noChangeArrowheads="1"/>
            </p:cNvSpPr>
            <p:nvPr/>
          </p:nvSpPr>
          <p:spPr bwMode="auto">
            <a:xfrm>
              <a:off x="3792" y="1478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ON</a:t>
              </a:r>
            </a:p>
          </p:txBody>
        </p:sp>
        <p:sp>
          <p:nvSpPr>
            <p:cNvPr id="61" name="Rectangle 95"/>
            <p:cNvSpPr>
              <a:spLocks noChangeArrowheads="1"/>
            </p:cNvSpPr>
            <p:nvPr/>
          </p:nvSpPr>
          <p:spPr bwMode="auto">
            <a:xfrm>
              <a:off x="4032" y="816"/>
              <a:ext cx="1152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2" name="Line 96"/>
            <p:cNvSpPr>
              <a:spLocks noChangeShapeType="1"/>
            </p:cNvSpPr>
            <p:nvPr/>
          </p:nvSpPr>
          <p:spPr bwMode="auto">
            <a:xfrm>
              <a:off x="4128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3" name="Line 97"/>
            <p:cNvSpPr>
              <a:spLocks noChangeShapeType="1"/>
            </p:cNvSpPr>
            <p:nvPr/>
          </p:nvSpPr>
          <p:spPr bwMode="auto">
            <a:xfrm>
              <a:off x="4224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>
              <a:off x="4320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5" name="Line 99"/>
            <p:cNvSpPr>
              <a:spLocks noChangeShapeType="1"/>
            </p:cNvSpPr>
            <p:nvPr/>
          </p:nvSpPr>
          <p:spPr bwMode="auto">
            <a:xfrm>
              <a:off x="4416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6" name="Line 100"/>
            <p:cNvSpPr>
              <a:spLocks noChangeShapeType="1"/>
            </p:cNvSpPr>
            <p:nvPr/>
          </p:nvSpPr>
          <p:spPr bwMode="auto">
            <a:xfrm>
              <a:off x="4512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7" name="Line 101"/>
            <p:cNvSpPr>
              <a:spLocks noChangeShapeType="1"/>
            </p:cNvSpPr>
            <p:nvPr/>
          </p:nvSpPr>
          <p:spPr bwMode="auto">
            <a:xfrm>
              <a:off x="4608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8" name="Line 102"/>
            <p:cNvSpPr>
              <a:spLocks noChangeShapeType="1"/>
            </p:cNvSpPr>
            <p:nvPr/>
          </p:nvSpPr>
          <p:spPr bwMode="auto">
            <a:xfrm>
              <a:off x="4704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69" name="Line 103"/>
            <p:cNvSpPr>
              <a:spLocks noChangeShapeType="1"/>
            </p:cNvSpPr>
            <p:nvPr/>
          </p:nvSpPr>
          <p:spPr bwMode="auto">
            <a:xfrm>
              <a:off x="4800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0" name="Line 104"/>
            <p:cNvSpPr>
              <a:spLocks noChangeShapeType="1"/>
            </p:cNvSpPr>
            <p:nvPr/>
          </p:nvSpPr>
          <p:spPr bwMode="auto">
            <a:xfrm>
              <a:off x="4896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Line 105"/>
            <p:cNvSpPr>
              <a:spLocks noChangeShapeType="1"/>
            </p:cNvSpPr>
            <p:nvPr/>
          </p:nvSpPr>
          <p:spPr bwMode="auto">
            <a:xfrm>
              <a:off x="4992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2" name="Line 106"/>
            <p:cNvSpPr>
              <a:spLocks noChangeShapeType="1"/>
            </p:cNvSpPr>
            <p:nvPr/>
          </p:nvSpPr>
          <p:spPr bwMode="auto">
            <a:xfrm>
              <a:off x="5088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3" name="Line 107"/>
            <p:cNvSpPr>
              <a:spLocks noChangeShapeType="1"/>
            </p:cNvSpPr>
            <p:nvPr/>
          </p:nvSpPr>
          <p:spPr bwMode="auto">
            <a:xfrm>
              <a:off x="5184" y="816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4" name="Line 109"/>
            <p:cNvSpPr>
              <a:spLocks noChangeShapeType="1"/>
            </p:cNvSpPr>
            <p:nvPr/>
          </p:nvSpPr>
          <p:spPr bwMode="auto">
            <a:xfrm>
              <a:off x="4032" y="100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5" name="Line 111"/>
            <p:cNvSpPr>
              <a:spLocks noChangeShapeType="1"/>
            </p:cNvSpPr>
            <p:nvPr/>
          </p:nvSpPr>
          <p:spPr bwMode="auto">
            <a:xfrm>
              <a:off x="4032" y="91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6" name="Line 112"/>
            <p:cNvSpPr>
              <a:spLocks noChangeShapeType="1"/>
            </p:cNvSpPr>
            <p:nvPr/>
          </p:nvSpPr>
          <p:spPr bwMode="auto">
            <a:xfrm>
              <a:off x="4032" y="110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7" name="Line 113"/>
            <p:cNvSpPr>
              <a:spLocks noChangeShapeType="1"/>
            </p:cNvSpPr>
            <p:nvPr/>
          </p:nvSpPr>
          <p:spPr bwMode="auto">
            <a:xfrm>
              <a:off x="4032" y="120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8" name="Line 114"/>
            <p:cNvSpPr>
              <a:spLocks noChangeShapeType="1"/>
            </p:cNvSpPr>
            <p:nvPr/>
          </p:nvSpPr>
          <p:spPr bwMode="auto">
            <a:xfrm>
              <a:off x="4032" y="139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9" name="Line 115"/>
            <p:cNvSpPr>
              <a:spLocks noChangeShapeType="1"/>
            </p:cNvSpPr>
            <p:nvPr/>
          </p:nvSpPr>
          <p:spPr bwMode="auto">
            <a:xfrm>
              <a:off x="4032" y="129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0" name="Line 116"/>
            <p:cNvSpPr>
              <a:spLocks noChangeShapeType="1"/>
            </p:cNvSpPr>
            <p:nvPr/>
          </p:nvSpPr>
          <p:spPr bwMode="auto">
            <a:xfrm>
              <a:off x="4032" y="14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1" name="Line 117"/>
            <p:cNvSpPr>
              <a:spLocks noChangeShapeType="1"/>
            </p:cNvSpPr>
            <p:nvPr/>
          </p:nvSpPr>
          <p:spPr bwMode="auto">
            <a:xfrm>
              <a:off x="4032" y="158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2" name="Line 118"/>
            <p:cNvSpPr>
              <a:spLocks noChangeShapeType="1"/>
            </p:cNvSpPr>
            <p:nvPr/>
          </p:nvSpPr>
          <p:spPr bwMode="auto">
            <a:xfrm>
              <a:off x="4032" y="177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3" name="Line 119"/>
            <p:cNvSpPr>
              <a:spLocks noChangeShapeType="1"/>
            </p:cNvSpPr>
            <p:nvPr/>
          </p:nvSpPr>
          <p:spPr bwMode="auto">
            <a:xfrm>
              <a:off x="4032" y="168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4" name="Line 120"/>
            <p:cNvSpPr>
              <a:spLocks noChangeShapeType="1"/>
            </p:cNvSpPr>
            <p:nvPr/>
          </p:nvSpPr>
          <p:spPr bwMode="auto">
            <a:xfrm>
              <a:off x="4032" y="187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5" name="Line 121"/>
            <p:cNvSpPr>
              <a:spLocks noChangeShapeType="1"/>
            </p:cNvSpPr>
            <p:nvPr/>
          </p:nvSpPr>
          <p:spPr bwMode="auto">
            <a:xfrm>
              <a:off x="4032" y="196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86" name="Text Box 122"/>
            <p:cNvSpPr txBox="1">
              <a:spLocks noChangeArrowheads="1"/>
            </p:cNvSpPr>
            <p:nvPr/>
          </p:nvSpPr>
          <p:spPr bwMode="auto">
            <a:xfrm>
              <a:off x="3792" y="1574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POP</a:t>
              </a:r>
            </a:p>
          </p:txBody>
        </p:sp>
        <p:sp>
          <p:nvSpPr>
            <p:cNvPr id="87" name="Text Box 123"/>
            <p:cNvSpPr txBox="1">
              <a:spLocks noChangeArrowheads="1"/>
            </p:cNvSpPr>
            <p:nvPr/>
          </p:nvSpPr>
          <p:spPr bwMode="auto">
            <a:xfrm>
              <a:off x="3792" y="902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CAT</a:t>
              </a:r>
            </a:p>
          </p:txBody>
        </p:sp>
        <p:sp>
          <p:nvSpPr>
            <p:cNvPr id="88" name="Text Box 124"/>
            <p:cNvSpPr txBox="1">
              <a:spLocks noChangeArrowheads="1"/>
            </p:cNvSpPr>
            <p:nvPr/>
          </p:nvSpPr>
          <p:spPr bwMode="auto">
            <a:xfrm>
              <a:off x="3792" y="1094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HAT</a:t>
              </a:r>
            </a:p>
          </p:txBody>
        </p:sp>
        <p:sp>
          <p:nvSpPr>
            <p:cNvPr id="89" name="Text Box 125"/>
            <p:cNvSpPr txBox="1">
              <a:spLocks noChangeArrowheads="1"/>
            </p:cNvSpPr>
            <p:nvPr/>
          </p:nvSpPr>
          <p:spPr bwMode="auto">
            <a:xfrm>
              <a:off x="3792" y="1286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IN</a:t>
              </a:r>
            </a:p>
          </p:txBody>
        </p:sp>
        <p:sp>
          <p:nvSpPr>
            <p:cNvPr id="90" name="Text Box 126"/>
            <p:cNvSpPr txBox="1">
              <a:spLocks noChangeArrowheads="1"/>
            </p:cNvSpPr>
            <p:nvPr/>
          </p:nvSpPr>
          <p:spPr bwMode="auto">
            <a:xfrm>
              <a:off x="3792" y="1766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THE</a:t>
              </a:r>
            </a:p>
          </p:txBody>
        </p:sp>
        <p:sp>
          <p:nvSpPr>
            <p:cNvPr id="91" name="Text Box 127"/>
            <p:cNvSpPr txBox="1">
              <a:spLocks noChangeArrowheads="1"/>
            </p:cNvSpPr>
            <p:nvPr/>
          </p:nvSpPr>
          <p:spPr bwMode="auto">
            <a:xfrm>
              <a:off x="3792" y="806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2" name="Text Box 128"/>
            <p:cNvSpPr txBox="1">
              <a:spLocks noChangeArrowheads="1"/>
            </p:cNvSpPr>
            <p:nvPr/>
          </p:nvSpPr>
          <p:spPr bwMode="auto">
            <a:xfrm>
              <a:off x="3792" y="998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3" name="Text Box 129"/>
            <p:cNvSpPr txBox="1">
              <a:spLocks noChangeArrowheads="1"/>
            </p:cNvSpPr>
            <p:nvPr/>
          </p:nvSpPr>
          <p:spPr bwMode="auto">
            <a:xfrm>
              <a:off x="3792" y="1382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4" name="Text Box 130"/>
            <p:cNvSpPr txBox="1">
              <a:spLocks noChangeArrowheads="1"/>
            </p:cNvSpPr>
            <p:nvPr/>
          </p:nvSpPr>
          <p:spPr bwMode="auto">
            <a:xfrm>
              <a:off x="3792" y="1670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5" name="Text Box 131"/>
            <p:cNvSpPr txBox="1">
              <a:spLocks noChangeArrowheads="1"/>
            </p:cNvSpPr>
            <p:nvPr/>
          </p:nvSpPr>
          <p:spPr bwMode="auto">
            <a:xfrm>
              <a:off x="3792" y="1862"/>
              <a:ext cx="384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6" name="Text Box 165"/>
            <p:cNvSpPr txBox="1">
              <a:spLocks noChangeArrowheads="1"/>
            </p:cNvSpPr>
            <p:nvPr/>
          </p:nvSpPr>
          <p:spPr bwMode="auto">
            <a:xfrm rot="10800000">
              <a:off x="4024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CAT</a:t>
              </a:r>
            </a:p>
          </p:txBody>
        </p:sp>
        <p:sp>
          <p:nvSpPr>
            <p:cNvPr id="97" name="Text Box 166"/>
            <p:cNvSpPr txBox="1">
              <a:spLocks noChangeArrowheads="1"/>
            </p:cNvSpPr>
            <p:nvPr/>
          </p:nvSpPr>
          <p:spPr bwMode="auto">
            <a:xfrm rot="10800000">
              <a:off x="4236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HAT</a:t>
              </a:r>
            </a:p>
          </p:txBody>
        </p:sp>
        <p:sp>
          <p:nvSpPr>
            <p:cNvPr id="98" name="Text Box 167"/>
            <p:cNvSpPr txBox="1">
              <a:spLocks noChangeArrowheads="1"/>
            </p:cNvSpPr>
            <p:nvPr/>
          </p:nvSpPr>
          <p:spPr bwMode="auto">
            <a:xfrm rot="10800000">
              <a:off x="3928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99" name="Text Box 168"/>
            <p:cNvSpPr txBox="1">
              <a:spLocks noChangeArrowheads="1"/>
            </p:cNvSpPr>
            <p:nvPr/>
          </p:nvSpPr>
          <p:spPr bwMode="auto">
            <a:xfrm rot="10800000">
              <a:off x="4120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100" name="Text Box 169"/>
            <p:cNvSpPr txBox="1">
              <a:spLocks noChangeArrowheads="1"/>
            </p:cNvSpPr>
            <p:nvPr/>
          </p:nvSpPr>
          <p:spPr bwMode="auto">
            <a:xfrm rot="10800000">
              <a:off x="4339" y="336"/>
              <a:ext cx="27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HOP</a:t>
              </a:r>
            </a:p>
          </p:txBody>
        </p:sp>
        <p:sp>
          <p:nvSpPr>
            <p:cNvPr id="101" name="Text Box 170"/>
            <p:cNvSpPr txBox="1">
              <a:spLocks noChangeArrowheads="1"/>
            </p:cNvSpPr>
            <p:nvPr/>
          </p:nvSpPr>
          <p:spPr bwMode="auto">
            <a:xfrm rot="10800000">
              <a:off x="4428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IN</a:t>
              </a:r>
            </a:p>
          </p:txBody>
        </p:sp>
        <p:sp>
          <p:nvSpPr>
            <p:cNvPr id="102" name="Text Box 171"/>
            <p:cNvSpPr txBox="1">
              <a:spLocks noChangeArrowheads="1"/>
            </p:cNvSpPr>
            <p:nvPr/>
          </p:nvSpPr>
          <p:spPr bwMode="auto">
            <a:xfrm rot="10800000">
              <a:off x="4504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103" name="Text Box 172"/>
            <p:cNvSpPr txBox="1">
              <a:spLocks noChangeArrowheads="1"/>
            </p:cNvSpPr>
            <p:nvPr/>
          </p:nvSpPr>
          <p:spPr bwMode="auto">
            <a:xfrm rot="10800000">
              <a:off x="4620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ON</a:t>
              </a:r>
            </a:p>
          </p:txBody>
        </p:sp>
        <p:sp>
          <p:nvSpPr>
            <p:cNvPr id="104" name="Text Box 173"/>
            <p:cNvSpPr txBox="1">
              <a:spLocks noChangeArrowheads="1"/>
            </p:cNvSpPr>
            <p:nvPr/>
          </p:nvSpPr>
          <p:spPr bwMode="auto">
            <a:xfrm rot="10800000">
              <a:off x="4716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POP</a:t>
              </a:r>
            </a:p>
          </p:txBody>
        </p:sp>
        <p:sp>
          <p:nvSpPr>
            <p:cNvPr id="105" name="Text Box 174"/>
            <p:cNvSpPr txBox="1">
              <a:spLocks noChangeArrowheads="1"/>
            </p:cNvSpPr>
            <p:nvPr/>
          </p:nvSpPr>
          <p:spPr bwMode="auto">
            <a:xfrm rot="10800000">
              <a:off x="4792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106" name="Text Box 175"/>
            <p:cNvSpPr txBox="1">
              <a:spLocks noChangeArrowheads="1"/>
            </p:cNvSpPr>
            <p:nvPr/>
          </p:nvSpPr>
          <p:spPr bwMode="auto">
            <a:xfrm rot="10800000">
              <a:off x="4908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THE</a:t>
              </a:r>
            </a:p>
          </p:txBody>
        </p:sp>
        <p:sp>
          <p:nvSpPr>
            <p:cNvPr id="107" name="Text Box 176"/>
            <p:cNvSpPr txBox="1">
              <a:spLocks noChangeArrowheads="1"/>
            </p:cNvSpPr>
            <p:nvPr/>
          </p:nvSpPr>
          <p:spPr bwMode="auto">
            <a:xfrm rot="10800000">
              <a:off x="4984" y="336"/>
              <a:ext cx="28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>
                  <a:latin typeface="+mj-lt"/>
                </a:rPr>
                <a:t>...</a:t>
              </a:r>
            </a:p>
          </p:txBody>
        </p:sp>
        <p:sp>
          <p:nvSpPr>
            <p:cNvPr id="108" name="Rectangle 178"/>
            <p:cNvSpPr>
              <a:spLocks noChangeArrowheads="1"/>
            </p:cNvSpPr>
            <p:nvPr/>
          </p:nvSpPr>
          <p:spPr bwMode="auto">
            <a:xfrm>
              <a:off x="4128" y="1776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09" name="Rectangle 179"/>
            <p:cNvSpPr>
              <a:spLocks noChangeArrowheads="1"/>
            </p:cNvSpPr>
            <p:nvPr/>
          </p:nvSpPr>
          <p:spPr bwMode="auto">
            <a:xfrm>
              <a:off x="4320" y="1776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0" name="Rectangle 180"/>
            <p:cNvSpPr>
              <a:spLocks noChangeArrowheads="1"/>
            </p:cNvSpPr>
            <p:nvPr/>
          </p:nvSpPr>
          <p:spPr bwMode="auto">
            <a:xfrm>
              <a:off x="4800" y="1776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1" name="Rectangle 181"/>
            <p:cNvSpPr>
              <a:spLocks noChangeArrowheads="1"/>
            </p:cNvSpPr>
            <p:nvPr/>
          </p:nvSpPr>
          <p:spPr bwMode="auto">
            <a:xfrm>
              <a:off x="4512" y="1584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2" name="Rectangle 182"/>
            <p:cNvSpPr>
              <a:spLocks noChangeArrowheads="1"/>
            </p:cNvSpPr>
            <p:nvPr/>
          </p:nvSpPr>
          <p:spPr bwMode="auto">
            <a:xfrm>
              <a:off x="4992" y="1584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3" name="Rectangle 183"/>
            <p:cNvSpPr>
              <a:spLocks noChangeArrowheads="1"/>
            </p:cNvSpPr>
            <p:nvPr/>
          </p:nvSpPr>
          <p:spPr bwMode="auto">
            <a:xfrm>
              <a:off x="4512" y="912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4" name="Rectangle 184"/>
            <p:cNvSpPr>
              <a:spLocks noChangeArrowheads="1"/>
            </p:cNvSpPr>
            <p:nvPr/>
          </p:nvSpPr>
          <p:spPr bwMode="auto">
            <a:xfrm>
              <a:off x="4704" y="912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5" name="Rectangle 185"/>
            <p:cNvSpPr>
              <a:spLocks noChangeArrowheads="1"/>
            </p:cNvSpPr>
            <p:nvPr/>
          </p:nvSpPr>
          <p:spPr bwMode="auto">
            <a:xfrm>
              <a:off x="4512" y="1104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6" name="Rectangle 186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7" name="Rectangle 188"/>
            <p:cNvSpPr>
              <a:spLocks noChangeArrowheads="1"/>
            </p:cNvSpPr>
            <p:nvPr/>
          </p:nvSpPr>
          <p:spPr bwMode="auto">
            <a:xfrm>
              <a:off x="4704" y="1200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8" name="Rectangle 189"/>
            <p:cNvSpPr>
              <a:spLocks noChangeArrowheads="1"/>
            </p:cNvSpPr>
            <p:nvPr/>
          </p:nvSpPr>
          <p:spPr bwMode="auto">
            <a:xfrm>
              <a:off x="4992" y="1200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19" name="Rectangle 190"/>
            <p:cNvSpPr>
              <a:spLocks noChangeArrowheads="1"/>
            </p:cNvSpPr>
            <p:nvPr/>
          </p:nvSpPr>
          <p:spPr bwMode="auto">
            <a:xfrm>
              <a:off x="4512" y="1200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20" name="Rectangle 191"/>
            <p:cNvSpPr>
              <a:spLocks noChangeArrowheads="1"/>
            </p:cNvSpPr>
            <p:nvPr/>
          </p:nvSpPr>
          <p:spPr bwMode="auto">
            <a:xfrm>
              <a:off x="4992" y="1296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21" name="Rectangle 192"/>
            <p:cNvSpPr>
              <a:spLocks noChangeArrowheads="1"/>
            </p:cNvSpPr>
            <p:nvPr/>
          </p:nvSpPr>
          <p:spPr bwMode="auto">
            <a:xfrm>
              <a:off x="4800" y="1488"/>
              <a:ext cx="96" cy="96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122" name="Rectangle 193"/>
            <p:cNvSpPr>
              <a:spLocks noChangeArrowheads="1"/>
            </p:cNvSpPr>
            <p:nvPr/>
          </p:nvSpPr>
          <p:spPr bwMode="auto">
            <a:xfrm>
              <a:off x="4992" y="1488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231" name="Text Box 414"/>
          <p:cNvSpPr txBox="1">
            <a:spLocks noChangeArrowheads="1"/>
          </p:cNvSpPr>
          <p:nvPr/>
        </p:nvSpPr>
        <p:spPr bwMode="auto">
          <a:xfrm>
            <a:off x="4724400" y="1306188"/>
            <a:ext cx="17666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HMM Acoustic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Phone Model</a:t>
            </a:r>
          </a:p>
        </p:txBody>
      </p:sp>
      <p:sp>
        <p:nvSpPr>
          <p:cNvPr id="232" name="Text Box 415"/>
          <p:cNvSpPr txBox="1">
            <a:spLocks noChangeArrowheads="1"/>
          </p:cNvSpPr>
          <p:nvPr/>
        </p:nvSpPr>
        <p:spPr bwMode="auto">
          <a:xfrm>
            <a:off x="6843925" y="1576822"/>
            <a:ext cx="17666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+mj-lt"/>
              </a:rPr>
              <a:t>Pronunciation Model</a:t>
            </a:r>
          </a:p>
        </p:txBody>
      </p:sp>
      <p:sp>
        <p:nvSpPr>
          <p:cNvPr id="233" name="Text Box 416"/>
          <p:cNvSpPr txBox="1">
            <a:spLocks noChangeArrowheads="1"/>
          </p:cNvSpPr>
          <p:nvPr/>
        </p:nvSpPr>
        <p:spPr bwMode="auto">
          <a:xfrm>
            <a:off x="6843925" y="3710422"/>
            <a:ext cx="17666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>
                <a:latin typeface="+mj-lt"/>
              </a:rPr>
              <a:t>Bigram 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Language Model</a:t>
            </a:r>
          </a:p>
        </p:txBody>
      </p:sp>
      <p:cxnSp>
        <p:nvCxnSpPr>
          <p:cNvPr id="234" name="Straight Connector 233"/>
          <p:cNvCxnSpPr/>
          <p:nvPr/>
        </p:nvCxnSpPr>
        <p:spPr>
          <a:xfrm rot="5400000">
            <a:off x="3835783" y="3218810"/>
            <a:ext cx="1082809" cy="6944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rot="10800000" flipV="1">
            <a:off x="4766733" y="3024620"/>
            <a:ext cx="1710271" cy="10668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ounded Rectangle 235"/>
          <p:cNvSpPr/>
          <p:nvPr/>
        </p:nvSpPr>
        <p:spPr>
          <a:xfrm>
            <a:off x="7315200" y="2491222"/>
            <a:ext cx="609600" cy="2286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cxnSp>
        <p:nvCxnSpPr>
          <p:cNvPr id="237" name="Curved Connector 236"/>
          <p:cNvCxnSpPr/>
          <p:nvPr/>
        </p:nvCxnSpPr>
        <p:spPr>
          <a:xfrm rot="10800000" flipV="1">
            <a:off x="5744683" y="5341701"/>
            <a:ext cx="2310676" cy="166599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1">
                <a:lumMod val="25000"/>
                <a:alpha val="48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9415" y="1272022"/>
            <a:ext cx="2208344" cy="2308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72022"/>
            <a:ext cx="820242" cy="2308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0" name="Picture 1"/>
          <p:cNvPicPr>
            <a:picLocks noChangeAspect="1" noChangeArrowheads="1"/>
          </p:cNvPicPr>
          <p:nvPr/>
        </p:nvPicPr>
        <p:blipFill>
          <a:blip r:embed="rId4" cstate="print">
            <a:lum bright="46000" contrast="-50000"/>
          </a:blip>
          <a:srcRect l="5286" t="12654" r="72916" b="6757"/>
          <a:stretch>
            <a:fillRect/>
          </a:stretch>
        </p:blipFill>
        <p:spPr bwMode="auto">
          <a:xfrm>
            <a:off x="672695" y="2911978"/>
            <a:ext cx="694052" cy="66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9" name="Group 48"/>
          <p:cNvGrpSpPr>
            <a:grpSpLocks/>
          </p:cNvGrpSpPr>
          <p:nvPr/>
        </p:nvGrpSpPr>
        <p:grpSpPr bwMode="auto">
          <a:xfrm>
            <a:off x="832017" y="1940152"/>
            <a:ext cx="430887" cy="850348"/>
            <a:chOff x="1182213" y="3505200"/>
            <a:chExt cx="521837" cy="1066800"/>
          </a:xfrm>
        </p:grpSpPr>
        <p:sp>
          <p:nvSpPr>
            <p:cNvPr id="242" name="Rounded Rectangle 241"/>
            <p:cNvSpPr/>
            <p:nvPr/>
          </p:nvSpPr>
          <p:spPr>
            <a:xfrm>
              <a:off x="1318797" y="3733800"/>
              <a:ext cx="152827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1318797" y="3505200"/>
              <a:ext cx="152827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1318797" y="3962400"/>
              <a:ext cx="152827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1318797" y="4419600"/>
              <a:ext cx="152827" cy="152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46" name="TextBox 245"/>
            <p:cNvSpPr txBox="1">
              <a:spLocks noChangeArrowheads="1"/>
            </p:cNvSpPr>
            <p:nvPr/>
          </p:nvSpPr>
          <p:spPr bwMode="auto">
            <a:xfrm>
              <a:off x="1182213" y="4038600"/>
              <a:ext cx="521837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algn="ctr"/>
              <a:r>
                <a:rPr lang="en-US" sz="1600">
                  <a:latin typeface="+mj-lt"/>
                </a:rPr>
                <a:t>…</a:t>
              </a:r>
            </a:p>
          </p:txBody>
        </p:sp>
      </p:grpSp>
      <p:sp>
        <p:nvSpPr>
          <p:cNvPr id="247" name="TextBox 39"/>
          <p:cNvSpPr txBox="1">
            <a:spLocks noChangeArrowheads="1"/>
          </p:cNvSpPr>
          <p:nvPr/>
        </p:nvSpPr>
        <p:spPr bwMode="auto">
          <a:xfrm>
            <a:off x="609600" y="1272022"/>
            <a:ext cx="8202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Features from one frame</a:t>
            </a:r>
          </a:p>
        </p:txBody>
      </p:sp>
      <p:cxnSp>
        <p:nvCxnSpPr>
          <p:cNvPr id="248" name="Straight Connector 247"/>
          <p:cNvCxnSpPr/>
          <p:nvPr/>
        </p:nvCxnSpPr>
        <p:spPr>
          <a:xfrm rot="5400000">
            <a:off x="652409" y="3245386"/>
            <a:ext cx="546652" cy="1315"/>
          </a:xfrm>
          <a:prstGeom prst="line">
            <a:avLst/>
          </a:prstGeom>
          <a:ln w="25400" cmpd="sng">
            <a:solidFill>
              <a:schemeClr val="accent1">
                <a:shade val="50000"/>
                <a:satMod val="103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rot="5400000">
            <a:off x="841696" y="3245386"/>
            <a:ext cx="546652" cy="1315"/>
          </a:xfrm>
          <a:prstGeom prst="line">
            <a:avLst/>
          </a:prstGeom>
          <a:ln w="25400" cmpd="sng">
            <a:solidFill>
              <a:schemeClr val="accent1">
                <a:shade val="50000"/>
                <a:satMod val="103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Down Arrow 249"/>
          <p:cNvSpPr/>
          <p:nvPr/>
        </p:nvSpPr>
        <p:spPr>
          <a:xfrm flipV="1">
            <a:off x="955311" y="2911978"/>
            <a:ext cx="126191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51" name="TextBox 47"/>
          <p:cNvSpPr txBox="1">
            <a:spLocks noChangeArrowheads="1"/>
          </p:cNvSpPr>
          <p:nvPr/>
        </p:nvSpPr>
        <p:spPr bwMode="auto">
          <a:xfrm>
            <a:off x="2189415" y="1272022"/>
            <a:ext cx="2208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Gaussian Mixture Model 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for One Phone State</a:t>
            </a:r>
          </a:p>
        </p:txBody>
      </p:sp>
      <p:grpSp>
        <p:nvGrpSpPr>
          <p:cNvPr id="230" name="Group 79"/>
          <p:cNvGrpSpPr/>
          <p:nvPr/>
        </p:nvGrpSpPr>
        <p:grpSpPr>
          <a:xfrm>
            <a:off x="3024139" y="1940152"/>
            <a:ext cx="430887" cy="850348"/>
            <a:chOff x="1183672" y="3505200"/>
            <a:chExt cx="520379" cy="1066800"/>
          </a:xfrm>
          <a:noFill/>
        </p:grpSpPr>
        <p:sp>
          <p:nvSpPr>
            <p:cNvPr id="253" name="Rounded Rectangle 252"/>
            <p:cNvSpPr/>
            <p:nvPr/>
          </p:nvSpPr>
          <p:spPr>
            <a:xfrm>
              <a:off x="1318583" y="37338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54" name="Rounded Rectangle 253"/>
            <p:cNvSpPr/>
            <p:nvPr/>
          </p:nvSpPr>
          <p:spPr>
            <a:xfrm>
              <a:off x="1318583" y="35052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1318583" y="39624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56" name="Rounded Rectangle 255"/>
            <p:cNvSpPr/>
            <p:nvPr/>
          </p:nvSpPr>
          <p:spPr>
            <a:xfrm>
              <a:off x="1318583" y="44196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1183672" y="4038600"/>
              <a:ext cx="520379" cy="533400"/>
            </a:xfrm>
            <a:prstGeom prst="rect">
              <a:avLst/>
            </a:prstGeom>
            <a:grpFill/>
          </p:spPr>
          <p:txBody>
            <a:bodyPr vert="eaVer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cs typeface="Arial" charset="0"/>
                </a:rPr>
                <a:t>…</a:t>
              </a:r>
            </a:p>
          </p:txBody>
        </p:sp>
      </p:grpSp>
      <p:grpSp>
        <p:nvGrpSpPr>
          <p:cNvPr id="241" name="Group 91"/>
          <p:cNvGrpSpPr/>
          <p:nvPr/>
        </p:nvGrpSpPr>
        <p:grpSpPr>
          <a:xfrm>
            <a:off x="4029970" y="1940152"/>
            <a:ext cx="430887" cy="850348"/>
            <a:chOff x="1183672" y="3505200"/>
            <a:chExt cx="520379" cy="1066800"/>
          </a:xfrm>
          <a:noFill/>
        </p:grpSpPr>
        <p:sp>
          <p:nvSpPr>
            <p:cNvPr id="259" name="Rounded Rectangle 258"/>
            <p:cNvSpPr/>
            <p:nvPr/>
          </p:nvSpPr>
          <p:spPr>
            <a:xfrm>
              <a:off x="1318583" y="37338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1318583" y="35052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1318583" y="39624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1318583" y="44196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183672" y="4038600"/>
              <a:ext cx="520379" cy="533400"/>
            </a:xfrm>
            <a:prstGeom prst="rect">
              <a:avLst/>
            </a:prstGeom>
            <a:grpFill/>
          </p:spPr>
          <p:txBody>
            <a:bodyPr vert="eaVer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cs typeface="Arial" charset="0"/>
                </a:rPr>
                <a:t>…</a:t>
              </a:r>
            </a:p>
          </p:txBody>
        </p:sp>
      </p:grpSp>
      <p:grpSp>
        <p:nvGrpSpPr>
          <p:cNvPr id="252" name="Group 97"/>
          <p:cNvGrpSpPr/>
          <p:nvPr/>
        </p:nvGrpSpPr>
        <p:grpSpPr>
          <a:xfrm>
            <a:off x="3209728" y="1940152"/>
            <a:ext cx="430887" cy="850348"/>
            <a:chOff x="1183672" y="3505200"/>
            <a:chExt cx="520379" cy="1066800"/>
          </a:xfrm>
          <a:noFill/>
        </p:grpSpPr>
        <p:sp>
          <p:nvSpPr>
            <p:cNvPr id="265" name="Rounded Rectangle 264"/>
            <p:cNvSpPr/>
            <p:nvPr/>
          </p:nvSpPr>
          <p:spPr>
            <a:xfrm>
              <a:off x="1318583" y="37338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6" name="Rounded Rectangle 265"/>
            <p:cNvSpPr/>
            <p:nvPr/>
          </p:nvSpPr>
          <p:spPr>
            <a:xfrm>
              <a:off x="1318583" y="35052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7" name="Rounded Rectangle 266"/>
            <p:cNvSpPr/>
            <p:nvPr/>
          </p:nvSpPr>
          <p:spPr>
            <a:xfrm>
              <a:off x="1318583" y="39624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8" name="Rounded Rectangle 267"/>
            <p:cNvSpPr/>
            <p:nvPr/>
          </p:nvSpPr>
          <p:spPr>
            <a:xfrm>
              <a:off x="1318583" y="44196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183672" y="4038600"/>
              <a:ext cx="520379" cy="533400"/>
            </a:xfrm>
            <a:prstGeom prst="rect">
              <a:avLst/>
            </a:prstGeom>
            <a:grpFill/>
          </p:spPr>
          <p:txBody>
            <a:bodyPr vert="eaVer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cs typeface="Arial" charset="0"/>
                </a:rPr>
                <a:t>…</a:t>
              </a:r>
            </a:p>
          </p:txBody>
        </p:sp>
      </p:grpSp>
      <p:grpSp>
        <p:nvGrpSpPr>
          <p:cNvPr id="258" name="Group 103"/>
          <p:cNvGrpSpPr/>
          <p:nvPr/>
        </p:nvGrpSpPr>
        <p:grpSpPr>
          <a:xfrm>
            <a:off x="3395317" y="1940152"/>
            <a:ext cx="430887" cy="850348"/>
            <a:chOff x="1183671" y="3505200"/>
            <a:chExt cx="520379" cy="1066800"/>
          </a:xfrm>
          <a:noFill/>
        </p:grpSpPr>
        <p:sp>
          <p:nvSpPr>
            <p:cNvPr id="271" name="Rounded Rectangle 270"/>
            <p:cNvSpPr/>
            <p:nvPr/>
          </p:nvSpPr>
          <p:spPr>
            <a:xfrm>
              <a:off x="1318583" y="37338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2" name="Rounded Rectangle 271"/>
            <p:cNvSpPr/>
            <p:nvPr/>
          </p:nvSpPr>
          <p:spPr>
            <a:xfrm>
              <a:off x="1318583" y="35052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3" name="Rounded Rectangle 272"/>
            <p:cNvSpPr/>
            <p:nvPr/>
          </p:nvSpPr>
          <p:spPr>
            <a:xfrm>
              <a:off x="1318583" y="39624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1318583" y="44196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183671" y="4038600"/>
              <a:ext cx="520379" cy="533400"/>
            </a:xfrm>
            <a:prstGeom prst="rect">
              <a:avLst/>
            </a:prstGeom>
            <a:grpFill/>
          </p:spPr>
          <p:txBody>
            <a:bodyPr vert="eaVer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cs typeface="Arial" charset="0"/>
                </a:rPr>
                <a:t>…</a:t>
              </a:r>
            </a:p>
          </p:txBody>
        </p:sp>
      </p:grpSp>
      <p:grpSp>
        <p:nvGrpSpPr>
          <p:cNvPr id="264" name="Group 109"/>
          <p:cNvGrpSpPr/>
          <p:nvPr/>
        </p:nvGrpSpPr>
        <p:grpSpPr>
          <a:xfrm>
            <a:off x="3588301" y="1940152"/>
            <a:ext cx="430887" cy="850348"/>
            <a:chOff x="1183672" y="3505200"/>
            <a:chExt cx="520379" cy="1066800"/>
          </a:xfrm>
          <a:noFill/>
        </p:grpSpPr>
        <p:sp>
          <p:nvSpPr>
            <p:cNvPr id="277" name="Rounded Rectangle 276"/>
            <p:cNvSpPr/>
            <p:nvPr/>
          </p:nvSpPr>
          <p:spPr>
            <a:xfrm>
              <a:off x="1318583" y="37338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8" name="Rounded Rectangle 277"/>
            <p:cNvSpPr/>
            <p:nvPr/>
          </p:nvSpPr>
          <p:spPr>
            <a:xfrm>
              <a:off x="1318583" y="35052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1318583" y="39624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1318583" y="4419600"/>
              <a:ext cx="152400" cy="1524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1183672" y="4038600"/>
              <a:ext cx="520379" cy="533400"/>
            </a:xfrm>
            <a:prstGeom prst="rect">
              <a:avLst/>
            </a:prstGeom>
            <a:grpFill/>
          </p:spPr>
          <p:txBody>
            <a:bodyPr vert="eaVer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cs typeface="Arial" charset="0"/>
                </a:rPr>
                <a:t>…</a:t>
              </a:r>
            </a:p>
          </p:txBody>
        </p:sp>
      </p:grpSp>
      <p:sp>
        <p:nvSpPr>
          <p:cNvPr id="282" name="TextBox 127"/>
          <p:cNvSpPr txBox="1">
            <a:spLocks noChangeArrowheads="1"/>
          </p:cNvSpPr>
          <p:nvPr/>
        </p:nvSpPr>
        <p:spPr bwMode="auto">
          <a:xfrm rot="16200000">
            <a:off x="3779013" y="2450086"/>
            <a:ext cx="430887" cy="4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/>
            <a:r>
              <a:rPr lang="en-US" sz="1600">
                <a:latin typeface="+mj-lt"/>
              </a:rPr>
              <a:t>…</a:t>
            </a:r>
          </a:p>
        </p:txBody>
      </p:sp>
      <p:sp>
        <p:nvSpPr>
          <p:cNvPr id="283" name="TextBox 128"/>
          <p:cNvSpPr txBox="1">
            <a:spLocks noChangeArrowheads="1"/>
          </p:cNvSpPr>
          <p:nvPr/>
        </p:nvSpPr>
        <p:spPr bwMode="auto">
          <a:xfrm rot="16200000">
            <a:off x="3768498" y="1912292"/>
            <a:ext cx="430887" cy="44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/>
            <a:r>
              <a:rPr lang="en-US" sz="1600">
                <a:latin typeface="+mj-lt"/>
              </a:rPr>
              <a:t>…</a:t>
            </a:r>
          </a:p>
        </p:txBody>
      </p:sp>
      <p:sp>
        <p:nvSpPr>
          <p:cNvPr id="284" name="Oval 283"/>
          <p:cNvSpPr/>
          <p:nvPr/>
        </p:nvSpPr>
        <p:spPr>
          <a:xfrm>
            <a:off x="3132151" y="3033457"/>
            <a:ext cx="126191" cy="12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3321438" y="3033457"/>
            <a:ext cx="126191" cy="12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3510724" y="3033457"/>
            <a:ext cx="126191" cy="12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3700011" y="3033457"/>
            <a:ext cx="126191" cy="12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4137983" y="3033457"/>
            <a:ext cx="126191" cy="12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89" name="Down Arrow 288"/>
          <p:cNvSpPr/>
          <p:nvPr/>
        </p:nvSpPr>
        <p:spPr>
          <a:xfrm>
            <a:off x="3151869" y="2851239"/>
            <a:ext cx="97272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90" name="Down Arrow 289"/>
          <p:cNvSpPr/>
          <p:nvPr/>
        </p:nvSpPr>
        <p:spPr>
          <a:xfrm>
            <a:off x="3343784" y="2851239"/>
            <a:ext cx="97272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91" name="Down Arrow 290"/>
          <p:cNvSpPr/>
          <p:nvPr/>
        </p:nvSpPr>
        <p:spPr>
          <a:xfrm>
            <a:off x="3533071" y="2851239"/>
            <a:ext cx="97272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92" name="Down Arrow 291"/>
          <p:cNvSpPr/>
          <p:nvPr/>
        </p:nvSpPr>
        <p:spPr>
          <a:xfrm>
            <a:off x="3722358" y="2851239"/>
            <a:ext cx="97272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93" name="Down Arrow 292"/>
          <p:cNvSpPr/>
          <p:nvPr/>
        </p:nvSpPr>
        <p:spPr>
          <a:xfrm>
            <a:off x="4164272" y="2851239"/>
            <a:ext cx="97272" cy="12147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3636915" y="3337152"/>
            <a:ext cx="189287" cy="182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cxnSp>
        <p:nvCxnSpPr>
          <p:cNvPr id="295" name="Curved Connector 294"/>
          <p:cNvCxnSpPr>
            <a:stCxn id="284" idx="4"/>
            <a:endCxn id="294" idx="0"/>
          </p:cNvCxnSpPr>
          <p:nvPr/>
        </p:nvCxnSpPr>
        <p:spPr>
          <a:xfrm rot="16200000" flipH="1">
            <a:off x="3372294" y="2977888"/>
            <a:ext cx="182217" cy="536312"/>
          </a:xfrm>
          <a:prstGeom prst="curvedConnector3">
            <a:avLst>
              <a:gd name="adj1" fmla="val 75974"/>
            </a:avLst>
          </a:prstGeom>
          <a:ln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urved Connector 175"/>
          <p:cNvCxnSpPr>
            <a:stCxn id="285" idx="4"/>
            <a:endCxn id="294" idx="0"/>
          </p:cNvCxnSpPr>
          <p:nvPr/>
        </p:nvCxnSpPr>
        <p:spPr>
          <a:xfrm rot="16200000" flipH="1">
            <a:off x="3466937" y="3072531"/>
            <a:ext cx="182217" cy="347025"/>
          </a:xfrm>
          <a:prstGeom prst="curvedConnector3">
            <a:avLst>
              <a:gd name="adj1" fmla="val 65584"/>
            </a:avLst>
          </a:prstGeom>
          <a:ln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urved Connector 296"/>
          <p:cNvCxnSpPr>
            <a:stCxn id="286" idx="4"/>
            <a:endCxn id="294" idx="0"/>
          </p:cNvCxnSpPr>
          <p:nvPr/>
        </p:nvCxnSpPr>
        <p:spPr>
          <a:xfrm rot="16200000" flipH="1">
            <a:off x="3561581" y="3167174"/>
            <a:ext cx="182217" cy="157739"/>
          </a:xfrm>
          <a:prstGeom prst="curvedConnector3">
            <a:avLst>
              <a:gd name="adj1" fmla="val 50000"/>
            </a:avLst>
          </a:prstGeom>
          <a:ln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urved Connector 297"/>
          <p:cNvCxnSpPr>
            <a:stCxn id="287" idx="4"/>
            <a:endCxn id="294" idx="0"/>
          </p:cNvCxnSpPr>
          <p:nvPr/>
        </p:nvCxnSpPr>
        <p:spPr>
          <a:xfrm rot="5400000">
            <a:off x="3656224" y="3230270"/>
            <a:ext cx="182217" cy="31548"/>
          </a:xfrm>
          <a:prstGeom prst="curvedConnector3">
            <a:avLst>
              <a:gd name="adj1" fmla="val 50000"/>
            </a:avLst>
          </a:prstGeom>
          <a:ln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urved Connector 298"/>
          <p:cNvCxnSpPr>
            <a:stCxn id="288" idx="4"/>
            <a:endCxn id="294" idx="0"/>
          </p:cNvCxnSpPr>
          <p:nvPr/>
        </p:nvCxnSpPr>
        <p:spPr>
          <a:xfrm rot="5400000">
            <a:off x="3875210" y="3011284"/>
            <a:ext cx="182217" cy="469519"/>
          </a:xfrm>
          <a:prstGeom prst="curvedConnector3">
            <a:avLst>
              <a:gd name="adj1" fmla="val 75974"/>
            </a:avLst>
          </a:prstGeom>
          <a:ln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3015792" y="1666435"/>
            <a:ext cx="13250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Mixture Components</a:t>
            </a:r>
          </a:p>
        </p:txBody>
      </p:sp>
      <p:cxnSp>
        <p:nvCxnSpPr>
          <p:cNvPr id="301" name="Straight Arrow Connector 300"/>
          <p:cNvCxnSpPr/>
          <p:nvPr/>
        </p:nvCxnSpPr>
        <p:spPr>
          <a:xfrm>
            <a:off x="3069056" y="1879413"/>
            <a:ext cx="1198815" cy="1266"/>
          </a:xfrm>
          <a:prstGeom prst="straightConnector1">
            <a:avLst/>
          </a:prstGeom>
          <a:ln w="38100">
            <a:solidFill>
              <a:schemeClr val="accent1">
                <a:shade val="50000"/>
                <a:satMod val="103000"/>
                <a:alpha val="40000"/>
              </a:schemeClr>
            </a:solidFill>
            <a:headEnd type="stealth" w="sm" len="lg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/>
          <p:cNvSpPr txBox="1"/>
          <p:nvPr/>
        </p:nvSpPr>
        <p:spPr>
          <a:xfrm>
            <a:off x="2252511" y="1940152"/>
            <a:ext cx="107262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Computing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</a:b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distance to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</a:b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each mixture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</a:b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components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2252511" y="3033457"/>
            <a:ext cx="1135720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Computing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</a:b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weighted sum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</a:b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of all components</a:t>
            </a:r>
          </a:p>
        </p:txBody>
      </p:sp>
      <p:sp>
        <p:nvSpPr>
          <p:cNvPr id="304" name="Right Arrow 303"/>
          <p:cNvSpPr/>
          <p:nvPr/>
        </p:nvSpPr>
        <p:spPr>
          <a:xfrm>
            <a:off x="1645338" y="2365326"/>
            <a:ext cx="252382" cy="2429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latin typeface="+mj-lt"/>
            </a:endParaRPr>
          </a:p>
        </p:txBody>
      </p:sp>
      <p:cxnSp>
        <p:nvCxnSpPr>
          <p:cNvPr id="305" name="Straight Connector 304"/>
          <p:cNvCxnSpPr/>
          <p:nvPr/>
        </p:nvCxnSpPr>
        <p:spPr>
          <a:xfrm flipV="1">
            <a:off x="4419600" y="2872222"/>
            <a:ext cx="833346" cy="6858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rot="16200000" flipH="1">
            <a:off x="4228884" y="1462741"/>
            <a:ext cx="1214781" cy="83334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ectangle 269"/>
          <p:cNvSpPr/>
          <p:nvPr/>
        </p:nvSpPr>
        <p:spPr>
          <a:xfrm>
            <a:off x="2189415" y="1788592"/>
            <a:ext cx="2230187" cy="176278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128 </a:t>
            </a:r>
            <a:br>
              <a:rPr lang="en-US" b="1" dirty="0">
                <a:solidFill>
                  <a:schemeClr val="tx1"/>
                </a:solidFill>
                <a:latin typeface="+mj-lt"/>
              </a:rPr>
            </a:br>
            <a:r>
              <a:rPr lang="en-US" b="1" dirty="0">
                <a:solidFill>
                  <a:schemeClr val="tx1"/>
                </a:solidFill>
                <a:latin typeface="+mj-lt"/>
              </a:rPr>
              <a:t>Components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4774707" y="1780982"/>
            <a:ext cx="1702295" cy="123698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17550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  <a:latin typeface="+mj-lt"/>
              </a:rPr>
              <a:t>Triphones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6866999" y="1830331"/>
            <a:ext cx="1702295" cy="150017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58k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Word Vocabulary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2573910" y="3795812"/>
            <a:ext cx="3533775" cy="18567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4 million States</a:t>
            </a:r>
          </a:p>
          <a:p>
            <a:pPr lvl="0" algn="ctr"/>
            <a:r>
              <a:rPr lang="en-US" b="1" dirty="0">
                <a:solidFill>
                  <a:prstClr val="black"/>
                </a:solidFill>
                <a:latin typeface="Calibri"/>
              </a:rPr>
              <a:t>10 millions Transition Arcs</a:t>
            </a:r>
          </a:p>
          <a:p>
            <a:pPr algn="ctr"/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6826771" y="4218767"/>
            <a:ext cx="1783829" cy="172483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168k Bigram Transitions</a:t>
            </a:r>
            <a:endParaRPr lang="en-US" b="1" dirty="0">
              <a:solidFill>
                <a:prstClr val="black"/>
              </a:solidFill>
              <a:latin typeface="Calibri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416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allAtOnce" animBg="1"/>
      <p:bldP spid="276" grpId="0" build="allAtOnce" animBg="1"/>
      <p:bldP spid="308" grpId="0" build="allAtOnce" animBg="1"/>
      <p:bldP spid="309" grpId="0" build="allAtOnce" animBg="1"/>
      <p:bldP spid="311" grpId="0" build="allAtOnce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342"/>
            <a:ext cx="8229600" cy="1143000"/>
          </a:xfrm>
        </p:spPr>
        <p:txBody>
          <a:bodyPr/>
          <a:lstStyle/>
          <a:p>
            <a:r>
              <a:rPr lang="en-US" altLang="ko-KR" dirty="0"/>
              <a:t>Parallel scalability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877272"/>
          </a:xfrm>
        </p:spPr>
        <p:txBody>
          <a:bodyPr>
            <a:normAutofit fontScale="92500"/>
          </a:bodyPr>
          <a:lstStyle/>
          <a:p>
            <a:r>
              <a:rPr lang="en-US" altLang="ko-KR" sz="2600" dirty="0"/>
              <a:t>Can we achieve the speed-up of ‘</a:t>
            </a:r>
            <a:r>
              <a:rPr lang="en-US" altLang="ko-KR" sz="2600" dirty="0" err="1"/>
              <a:t>SIMD_width</a:t>
            </a:r>
            <a:r>
              <a:rPr lang="en-US" altLang="ko-KR" sz="2600" dirty="0"/>
              <a:t> x #_</a:t>
            </a:r>
            <a:r>
              <a:rPr lang="en-US" altLang="ko-KR" sz="2600" dirty="0" err="1"/>
              <a:t>of_cores</a:t>
            </a:r>
            <a:r>
              <a:rPr lang="en-US" altLang="ko-KR" sz="2600" dirty="0"/>
              <a:t>’? </a:t>
            </a:r>
          </a:p>
          <a:p>
            <a:pPr lvl="1"/>
            <a:r>
              <a:rPr lang="en-US" altLang="ko-KR" sz="2200" dirty="0"/>
              <a:t>E.g. With 8-way SIMD, 8-core CPU, </a:t>
            </a:r>
            <a:r>
              <a:rPr lang="en-US" altLang="ko-KR" dirty="0"/>
              <a:t>64 times speed-up.</a:t>
            </a:r>
          </a:p>
          <a:p>
            <a:r>
              <a:rPr lang="en-US" altLang="ko-KR" dirty="0"/>
              <a:t>Some parts of speech recognition algorithm is quite parallel scalable, but other parts are not.</a:t>
            </a:r>
          </a:p>
          <a:p>
            <a:pPr lvl="1"/>
            <a:r>
              <a:rPr lang="en-US" altLang="ko-KR" dirty="0"/>
              <a:t>Emission probability computation: </a:t>
            </a:r>
          </a:p>
          <a:p>
            <a:pPr lvl="2"/>
            <a:r>
              <a:rPr lang="en-US" altLang="ko-KR" dirty="0"/>
              <a:t>Computation flow is quite regular and has a good scalability.</a:t>
            </a:r>
          </a:p>
          <a:p>
            <a:pPr lvl="1"/>
            <a:r>
              <a:rPr lang="en-US" altLang="ko-KR" dirty="0"/>
              <a:t>Hidden Markov network search</a:t>
            </a:r>
          </a:p>
          <a:p>
            <a:pPr lvl="2"/>
            <a:r>
              <a:rPr lang="en-US" altLang="ko-KR" dirty="0"/>
              <a:t>Network search is quite irregular.</a:t>
            </a:r>
          </a:p>
          <a:p>
            <a:pPr lvl="2"/>
            <a:r>
              <a:rPr lang="en-US" altLang="ko-KR" dirty="0"/>
              <a:t>Packing overhead exists for SIMD .</a:t>
            </a:r>
          </a:p>
          <a:p>
            <a:pPr lvl="2"/>
            <a:r>
              <a:rPr lang="en-US" altLang="ko-KR" dirty="0"/>
              <a:t>Synchronization overhead exists.</a:t>
            </a:r>
          </a:p>
        </p:txBody>
      </p:sp>
    </p:spTree>
    <p:extLst>
      <p:ext uri="{BB962C8B-B14F-4D97-AF65-F5344CB8AC3E}">
        <p14:creationId xmlns:p14="http://schemas.microsoft.com/office/powerpoint/2010/main" val="3850847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Irregular network search  </a:t>
            </a:r>
            <a:br>
              <a:rPr lang="en-US" dirty="0"/>
            </a:br>
            <a:r>
              <a:rPr lang="en-US" dirty="0"/>
              <a:t>&lt;-&gt; parallel scalability</a:t>
            </a:r>
          </a:p>
        </p:txBody>
      </p:sp>
      <p:sp>
        <p:nvSpPr>
          <p:cNvPr id="135" name="Content Placeholder 13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Parallel graph traversal through an irregular network with millions of arcs and states</a:t>
            </a:r>
            <a:br>
              <a:rPr lang="en-US" sz="1800" dirty="0"/>
            </a:br>
            <a:r>
              <a:rPr lang="en-US" altLang="ko-KR" sz="2800" dirty="0"/>
              <a:t>Vector (SIMD) unit efficiency</a:t>
            </a:r>
          </a:p>
          <a:p>
            <a:pPr lvl="1"/>
            <a:r>
              <a:rPr lang="en-US" altLang="ko-KR" sz="1800" dirty="0"/>
              <a:t>SIMD operation demands a packed data (packing overhead may be needed)</a:t>
            </a:r>
          </a:p>
          <a:p>
            <a:pPr lvl="1"/>
            <a:r>
              <a:rPr lang="en-US" altLang="ko-KR" sz="1800" dirty="0"/>
              <a:t>Continuously </a:t>
            </a:r>
            <a:r>
              <a:rPr lang="en-US" altLang="ko-KR" sz="1800" i="1" dirty="0">
                <a:solidFill>
                  <a:srgbClr val="FF0000"/>
                </a:solidFill>
              </a:rPr>
              <a:t>changing working set</a:t>
            </a:r>
            <a:r>
              <a:rPr lang="en-US" altLang="ko-KR" sz="1800" dirty="0"/>
              <a:t> guided by input</a:t>
            </a:r>
          </a:p>
          <a:p>
            <a:r>
              <a:rPr lang="en-US" sz="2800" dirty="0"/>
              <a:t>Synchronization</a:t>
            </a:r>
          </a:p>
          <a:p>
            <a:pPr lvl="1"/>
            <a:r>
              <a:rPr lang="en-US" sz="1800" dirty="0"/>
              <a:t>Arc traversal induces </a:t>
            </a:r>
            <a:r>
              <a:rPr lang="en-US" sz="1800" i="1" dirty="0">
                <a:solidFill>
                  <a:srgbClr val="FF0000"/>
                </a:solidFill>
              </a:rPr>
              <a:t>write conflicts</a:t>
            </a:r>
            <a:r>
              <a:rPr lang="en-US" sz="1800" dirty="0"/>
              <a:t> for destination state update</a:t>
            </a:r>
          </a:p>
          <a:p>
            <a:pPr lvl="1"/>
            <a:r>
              <a:rPr lang="en-US" sz="1800" dirty="0"/>
              <a:t>Increased chance of conflicts for large number of cores</a:t>
            </a:r>
          </a:p>
        </p:txBody>
      </p:sp>
      <p:grpSp>
        <p:nvGrpSpPr>
          <p:cNvPr id="7" name="Group 134"/>
          <p:cNvGrpSpPr/>
          <p:nvPr/>
        </p:nvGrpSpPr>
        <p:grpSpPr>
          <a:xfrm>
            <a:off x="837736" y="4725036"/>
            <a:ext cx="2154396" cy="1981201"/>
            <a:chOff x="490220" y="1832770"/>
            <a:chExt cx="2481580" cy="4491831"/>
          </a:xfrm>
        </p:grpSpPr>
        <p:grpSp>
          <p:nvGrpSpPr>
            <p:cNvPr id="56" name="Group 6"/>
            <p:cNvGrpSpPr/>
            <p:nvPr/>
          </p:nvGrpSpPr>
          <p:grpSpPr>
            <a:xfrm>
              <a:off x="490221" y="1832770"/>
              <a:ext cx="1948180" cy="1826418"/>
              <a:chOff x="2209800" y="1829594"/>
              <a:chExt cx="1219200" cy="1143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33648" y="20011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647948" y="20011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762248" y="20011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76548" y="20011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12" name="Straight Connector 11"/>
              <p:cNvCxnSpPr>
                <a:stCxn id="8" idx="3"/>
                <a:endCxn id="9" idx="1"/>
              </p:cNvCxnSpPr>
              <p:nvPr/>
            </p:nvCxnSpPr>
            <p:spPr>
              <a:xfrm>
                <a:off x="2609848" y="20773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9" idx="3"/>
                <a:endCxn id="10" idx="1"/>
              </p:cNvCxnSpPr>
              <p:nvPr/>
            </p:nvCxnSpPr>
            <p:spPr>
              <a:xfrm>
                <a:off x="2724148" y="20773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10" idx="3"/>
                <a:endCxn id="11" idx="1"/>
              </p:cNvCxnSpPr>
              <p:nvPr/>
            </p:nvCxnSpPr>
            <p:spPr>
              <a:xfrm>
                <a:off x="2838448" y="20773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2533648" y="22297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47948" y="22297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62248" y="22297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76548" y="22297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19" name="Straight Connector 18"/>
              <p:cNvCxnSpPr>
                <a:stCxn id="15" idx="3"/>
                <a:endCxn id="16" idx="1"/>
              </p:cNvCxnSpPr>
              <p:nvPr/>
            </p:nvCxnSpPr>
            <p:spPr>
              <a:xfrm>
                <a:off x="2609848" y="23059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6" idx="3"/>
                <a:endCxn id="17" idx="1"/>
              </p:cNvCxnSpPr>
              <p:nvPr/>
            </p:nvCxnSpPr>
            <p:spPr>
              <a:xfrm>
                <a:off x="2724148" y="23059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7" idx="3"/>
                <a:endCxn id="18" idx="1"/>
              </p:cNvCxnSpPr>
              <p:nvPr/>
            </p:nvCxnSpPr>
            <p:spPr>
              <a:xfrm>
                <a:off x="2838448" y="23059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2533648" y="24583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47948" y="24583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62248" y="24583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76548" y="24583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26" name="Straight Connector 25"/>
              <p:cNvCxnSpPr>
                <a:stCxn id="22" idx="3"/>
                <a:endCxn id="23" idx="1"/>
              </p:cNvCxnSpPr>
              <p:nvPr/>
            </p:nvCxnSpPr>
            <p:spPr>
              <a:xfrm>
                <a:off x="2609848" y="25345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3" idx="3"/>
                <a:endCxn id="24" idx="1"/>
              </p:cNvCxnSpPr>
              <p:nvPr/>
            </p:nvCxnSpPr>
            <p:spPr>
              <a:xfrm>
                <a:off x="2724148" y="25345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4" idx="3"/>
                <a:endCxn id="25" idx="1"/>
              </p:cNvCxnSpPr>
              <p:nvPr/>
            </p:nvCxnSpPr>
            <p:spPr>
              <a:xfrm>
                <a:off x="2838448" y="25345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2533648" y="26869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647948" y="26869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62248" y="26869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876548" y="2686904"/>
                <a:ext cx="76200" cy="152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33" name="Straight Connector 32"/>
              <p:cNvCxnSpPr>
                <a:stCxn id="29" idx="3"/>
                <a:endCxn id="30" idx="1"/>
              </p:cNvCxnSpPr>
              <p:nvPr/>
            </p:nvCxnSpPr>
            <p:spPr>
              <a:xfrm>
                <a:off x="2609848" y="27631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0" idx="3"/>
                <a:endCxn id="31" idx="1"/>
              </p:cNvCxnSpPr>
              <p:nvPr/>
            </p:nvCxnSpPr>
            <p:spPr>
              <a:xfrm>
                <a:off x="2724148" y="27631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1" idx="3"/>
                <a:endCxn id="32" idx="1"/>
              </p:cNvCxnSpPr>
              <p:nvPr/>
            </p:nvCxnSpPr>
            <p:spPr>
              <a:xfrm>
                <a:off x="2838448" y="2763104"/>
                <a:ext cx="381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2343148" y="2001104"/>
                <a:ext cx="76200" cy="838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419348" y="2075716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419348" y="2304316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419348" y="2532916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419348" y="2761516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952748" y="2078892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952748" y="2307492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52748" y="2536092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952748" y="2764692"/>
                <a:ext cx="11430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3067048" y="2001104"/>
                <a:ext cx="76200" cy="838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18654" y="2001104"/>
                <a:ext cx="76200" cy="838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+mj-lt"/>
                </a:endParaRPr>
              </a:p>
            </p:txBody>
          </p:sp>
          <p:cxnSp>
            <p:nvCxnSpPr>
              <p:cNvPr id="47" name="Straight Connector 46"/>
              <p:cNvCxnSpPr>
                <a:stCxn id="45" idx="3"/>
                <a:endCxn id="46" idx="1"/>
              </p:cNvCxnSpPr>
              <p:nvPr/>
            </p:nvCxnSpPr>
            <p:spPr>
              <a:xfrm>
                <a:off x="3143248" y="2420204"/>
                <a:ext cx="7540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 Single Corner Rectangle 47"/>
              <p:cNvSpPr/>
              <p:nvPr/>
            </p:nvSpPr>
            <p:spPr>
              <a:xfrm>
                <a:off x="2209800" y="1829594"/>
                <a:ext cx="1219200" cy="1143000"/>
              </a:xfrm>
              <a:prstGeom prst="round1Rect">
                <a:avLst/>
              </a:prstGeom>
              <a:solidFill>
                <a:schemeClr val="lt1">
                  <a:alpha val="30000"/>
                </a:schemeClr>
              </a:solidFill>
              <a:effectLst>
                <a:outerShdw blurRad="50800" dist="38100" dir="2700000" algn="b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effectLst>
                      <a:outerShdw blurRad="50800" dist="38100" dir="2700000" algn="br">
                        <a:srgbClr val="000000">
                          <a:alpha val="43000"/>
                        </a:srgbClr>
                      </a:outerShdw>
                    </a:effectLst>
                    <a:latin typeface="+mj-lt"/>
                  </a:rPr>
                  <a:t>Core</a:t>
                </a:r>
              </a:p>
            </p:txBody>
          </p:sp>
        </p:grpSp>
        <p:sp>
          <p:nvSpPr>
            <p:cNvPr id="49" name="Round Single Corner Rectangle 48"/>
            <p:cNvSpPr/>
            <p:nvPr/>
          </p:nvSpPr>
          <p:spPr>
            <a:xfrm>
              <a:off x="533400" y="4964906"/>
              <a:ext cx="609600" cy="609600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Core</a:t>
              </a:r>
            </a:p>
          </p:txBody>
        </p:sp>
        <p:sp>
          <p:nvSpPr>
            <p:cNvPr id="50" name="Round Single Corner Rectangle 49"/>
            <p:cNvSpPr/>
            <p:nvPr/>
          </p:nvSpPr>
          <p:spPr>
            <a:xfrm>
              <a:off x="533400" y="4190206"/>
              <a:ext cx="609600" cy="609600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Core</a:t>
              </a:r>
            </a:p>
          </p:txBody>
        </p:sp>
        <p:sp>
          <p:nvSpPr>
            <p:cNvPr id="51" name="Round Single Corner Rectangle 50"/>
            <p:cNvSpPr/>
            <p:nvPr/>
          </p:nvSpPr>
          <p:spPr>
            <a:xfrm>
              <a:off x="533400" y="5714206"/>
              <a:ext cx="609600" cy="609600"/>
            </a:xfrm>
            <a:prstGeom prst="round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Core</a:t>
              </a:r>
            </a:p>
          </p:txBody>
        </p:sp>
        <p:sp>
          <p:nvSpPr>
            <p:cNvPr id="52" name="Round Diagonal Corner Rectangle 51"/>
            <p:cNvSpPr/>
            <p:nvPr/>
          </p:nvSpPr>
          <p:spPr>
            <a:xfrm rot="16200000">
              <a:off x="1104900" y="4380706"/>
              <a:ext cx="609600" cy="228600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+mj-lt"/>
                </a:rPr>
                <a:t>$</a:t>
              </a:r>
            </a:p>
          </p:txBody>
        </p:sp>
        <p:sp>
          <p:nvSpPr>
            <p:cNvPr id="53" name="Round Diagonal Corner Rectangle 52"/>
            <p:cNvSpPr/>
            <p:nvPr/>
          </p:nvSpPr>
          <p:spPr>
            <a:xfrm rot="16200000">
              <a:off x="1104900" y="5155406"/>
              <a:ext cx="609600" cy="228600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+mj-lt"/>
                </a:rPr>
                <a:t>$</a:t>
              </a:r>
            </a:p>
          </p:txBody>
        </p:sp>
        <p:sp>
          <p:nvSpPr>
            <p:cNvPr id="54" name="Round Diagonal Corner Rectangle 53"/>
            <p:cNvSpPr/>
            <p:nvPr/>
          </p:nvSpPr>
          <p:spPr>
            <a:xfrm rot="16200000">
              <a:off x="1104900" y="5904706"/>
              <a:ext cx="609600" cy="228600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+mj-lt"/>
                </a:rPr>
                <a:t>$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685800" y="5257005"/>
              <a:ext cx="213360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25"/>
            <p:cNvGrpSpPr/>
            <p:nvPr/>
          </p:nvGrpSpPr>
          <p:grpSpPr>
            <a:xfrm flipH="1">
              <a:off x="1981200" y="4191000"/>
              <a:ext cx="990600" cy="2133601"/>
              <a:chOff x="6629400" y="2971800"/>
              <a:chExt cx="990600" cy="2133601"/>
            </a:xfrm>
          </p:grpSpPr>
          <p:sp>
            <p:nvSpPr>
              <p:cNvPr id="57" name="Round Single Corner Rectangle 56"/>
              <p:cNvSpPr/>
              <p:nvPr/>
            </p:nvSpPr>
            <p:spPr>
              <a:xfrm>
                <a:off x="6629400" y="3746500"/>
                <a:ext cx="609600" cy="609600"/>
              </a:xfrm>
              <a:prstGeom prst="round1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Core</a:t>
                </a:r>
              </a:p>
            </p:txBody>
          </p:sp>
          <p:sp>
            <p:nvSpPr>
              <p:cNvPr id="58" name="Round Single Corner Rectangle 57"/>
              <p:cNvSpPr/>
              <p:nvPr/>
            </p:nvSpPr>
            <p:spPr>
              <a:xfrm>
                <a:off x="6629400" y="2971800"/>
                <a:ext cx="609600" cy="609600"/>
              </a:xfrm>
              <a:prstGeom prst="round1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Core</a:t>
                </a:r>
              </a:p>
            </p:txBody>
          </p:sp>
          <p:sp>
            <p:nvSpPr>
              <p:cNvPr id="59" name="Round Single Corner Rectangle 58"/>
              <p:cNvSpPr/>
              <p:nvPr/>
            </p:nvSpPr>
            <p:spPr>
              <a:xfrm>
                <a:off x="6629400" y="4495800"/>
                <a:ext cx="609600" cy="609600"/>
              </a:xfrm>
              <a:prstGeom prst="round1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Core</a:t>
                </a:r>
              </a:p>
            </p:txBody>
          </p:sp>
          <p:sp>
            <p:nvSpPr>
              <p:cNvPr id="60" name="Round Diagonal Corner Rectangle 59"/>
              <p:cNvSpPr/>
              <p:nvPr/>
            </p:nvSpPr>
            <p:spPr>
              <a:xfrm rot="16200000">
                <a:off x="7200900" y="3162300"/>
                <a:ext cx="609600" cy="228600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000000"/>
                    </a:solidFill>
                    <a:latin typeface="+mj-lt"/>
                  </a:rPr>
                  <a:t>$</a:t>
                </a:r>
              </a:p>
            </p:txBody>
          </p:sp>
          <p:sp>
            <p:nvSpPr>
              <p:cNvPr id="61" name="Round Diagonal Corner Rectangle 60"/>
              <p:cNvSpPr/>
              <p:nvPr/>
            </p:nvSpPr>
            <p:spPr>
              <a:xfrm rot="16200000">
                <a:off x="7200900" y="3937000"/>
                <a:ext cx="609600" cy="228600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000000"/>
                    </a:solidFill>
                    <a:latin typeface="+mj-lt"/>
                  </a:rPr>
                  <a:t>$</a:t>
                </a:r>
              </a:p>
            </p:txBody>
          </p:sp>
          <p:sp>
            <p:nvSpPr>
              <p:cNvPr id="62" name="Round Diagonal Corner Rectangle 61"/>
              <p:cNvSpPr/>
              <p:nvPr/>
            </p:nvSpPr>
            <p:spPr>
              <a:xfrm rot="16200000">
                <a:off x="7200899" y="4686301"/>
                <a:ext cx="609601" cy="228600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000000"/>
                    </a:solidFill>
                    <a:latin typeface="+mj-lt"/>
                  </a:rPr>
                  <a:t>$</a:t>
                </a:r>
              </a:p>
            </p:txBody>
          </p:sp>
        </p:grpSp>
        <p:cxnSp>
          <p:nvCxnSpPr>
            <p:cNvPr id="63" name="Straight Connector 62"/>
            <p:cNvCxnSpPr>
              <a:stCxn id="50" idx="3"/>
              <a:endCxn id="52" idx="3"/>
            </p:cNvCxnSpPr>
            <p:nvPr/>
          </p:nvCxnSpPr>
          <p:spPr>
            <a:xfrm>
              <a:off x="1143000" y="4495006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2" idx="1"/>
            </p:cNvCxnSpPr>
            <p:nvPr/>
          </p:nvCxnSpPr>
          <p:spPr>
            <a:xfrm>
              <a:off x="1524000" y="4495006"/>
              <a:ext cx="22939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143000" y="5257800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524000" y="5257800"/>
              <a:ext cx="22939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141411" y="6019800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522411" y="6019800"/>
              <a:ext cx="22939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2209800" y="4495800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 flipV="1">
              <a:off x="1753396" y="4495800"/>
              <a:ext cx="22780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209800" y="6018212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2209800" y="5273676"/>
              <a:ext cx="1524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 flipV="1">
              <a:off x="1752601" y="5256212"/>
              <a:ext cx="22780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 flipV="1">
              <a:off x="1752601" y="6016624"/>
              <a:ext cx="22780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0800000" flipV="1">
              <a:off x="1092199" y="3659186"/>
              <a:ext cx="1346202" cy="5318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245904" y="3903504"/>
              <a:ext cx="531812" cy="43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6273066" y="5270822"/>
            <a:ext cx="2518340" cy="1643770"/>
            <a:chOff x="6096000" y="4630281"/>
            <a:chExt cx="2518340" cy="1643770"/>
          </a:xfrm>
        </p:grpSpPr>
        <p:grpSp>
          <p:nvGrpSpPr>
            <p:cNvPr id="80" name="Group 195"/>
            <p:cNvGrpSpPr>
              <a:grpSpLocks/>
            </p:cNvGrpSpPr>
            <p:nvPr/>
          </p:nvGrpSpPr>
          <p:grpSpPr bwMode="auto">
            <a:xfrm rot="2700000">
              <a:off x="6698555" y="4633891"/>
              <a:ext cx="103639" cy="96420"/>
              <a:chOff x="1872" y="1776"/>
              <a:chExt cx="192" cy="192"/>
            </a:xfrm>
          </p:grpSpPr>
          <p:sp>
            <p:nvSpPr>
              <p:cNvPr id="132" name="Oval 196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33" name="AutoShape 197"/>
              <p:cNvCxnSpPr>
                <a:cxnSpLocks noChangeShapeType="1"/>
                <a:stCxn id="132" idx="0"/>
                <a:endCxn id="13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1" name="Group 198"/>
            <p:cNvGrpSpPr>
              <a:grpSpLocks/>
            </p:cNvGrpSpPr>
            <p:nvPr/>
          </p:nvGrpSpPr>
          <p:grpSpPr bwMode="auto">
            <a:xfrm rot="2700000">
              <a:off x="6868814" y="4633282"/>
              <a:ext cx="103639" cy="97640"/>
              <a:chOff x="1872" y="1776"/>
              <a:chExt cx="192" cy="192"/>
            </a:xfrm>
          </p:grpSpPr>
          <p:sp>
            <p:nvSpPr>
              <p:cNvPr id="130" name="Oval 199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31" name="AutoShape 200"/>
              <p:cNvCxnSpPr>
                <a:cxnSpLocks noChangeShapeType="1"/>
                <a:stCxn id="130" idx="0"/>
                <a:endCxn id="13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5" name="Group 201"/>
            <p:cNvGrpSpPr>
              <a:grpSpLocks/>
            </p:cNvGrpSpPr>
            <p:nvPr/>
          </p:nvGrpSpPr>
          <p:grpSpPr bwMode="auto">
            <a:xfrm rot="2700000">
              <a:off x="7038463" y="4633282"/>
              <a:ext cx="103639" cy="97640"/>
              <a:chOff x="1872" y="1776"/>
              <a:chExt cx="192" cy="192"/>
            </a:xfrm>
          </p:grpSpPr>
          <p:sp>
            <p:nvSpPr>
              <p:cNvPr id="128" name="Oval 202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29" name="AutoShape 203"/>
              <p:cNvCxnSpPr>
                <a:cxnSpLocks noChangeShapeType="1"/>
                <a:stCxn id="128" idx="0"/>
                <a:endCxn id="128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82" name="AutoShape 204"/>
            <p:cNvCxnSpPr>
              <a:cxnSpLocks noChangeShapeType="1"/>
            </p:cNvCxnSpPr>
            <p:nvPr/>
          </p:nvCxnSpPr>
          <p:spPr bwMode="auto">
            <a:xfrm>
              <a:off x="6798584" y="4681428"/>
              <a:ext cx="7200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205"/>
            <p:cNvCxnSpPr>
              <a:cxnSpLocks noChangeShapeType="1"/>
            </p:cNvCxnSpPr>
            <p:nvPr/>
          </p:nvCxnSpPr>
          <p:spPr bwMode="auto">
            <a:xfrm>
              <a:off x="6969454" y="4681428"/>
              <a:ext cx="7078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206"/>
            <p:cNvCxnSpPr>
              <a:cxnSpLocks noChangeShapeType="1"/>
            </p:cNvCxnSpPr>
            <p:nvPr/>
          </p:nvCxnSpPr>
          <p:spPr bwMode="auto">
            <a:xfrm>
              <a:off x="7139102" y="4681428"/>
              <a:ext cx="144018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86" name="Group 210"/>
            <p:cNvGrpSpPr>
              <a:grpSpLocks/>
            </p:cNvGrpSpPr>
            <p:nvPr/>
          </p:nvGrpSpPr>
          <p:grpSpPr bwMode="auto">
            <a:xfrm rot="2700000">
              <a:off x="7280731" y="4633892"/>
              <a:ext cx="103639" cy="96419"/>
              <a:chOff x="1872" y="1776"/>
              <a:chExt cx="192" cy="192"/>
            </a:xfrm>
          </p:grpSpPr>
          <p:sp>
            <p:nvSpPr>
              <p:cNvPr id="126" name="Oval 21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27" name="AutoShape 212"/>
              <p:cNvCxnSpPr>
                <a:cxnSpLocks noChangeShapeType="1"/>
                <a:stCxn id="126" idx="0"/>
                <a:endCxn id="12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7" name="Group 213"/>
            <p:cNvGrpSpPr>
              <a:grpSpLocks/>
            </p:cNvGrpSpPr>
            <p:nvPr/>
          </p:nvGrpSpPr>
          <p:grpSpPr bwMode="auto">
            <a:xfrm rot="2700000">
              <a:off x="7450380" y="4633891"/>
              <a:ext cx="103639" cy="96420"/>
              <a:chOff x="1872" y="1776"/>
              <a:chExt cx="192" cy="192"/>
            </a:xfrm>
          </p:grpSpPr>
          <p:sp>
            <p:nvSpPr>
              <p:cNvPr id="124" name="Oval 2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25" name="AutoShape 215"/>
              <p:cNvCxnSpPr>
                <a:cxnSpLocks noChangeShapeType="1"/>
                <a:stCxn id="124" idx="0"/>
                <a:endCxn id="12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91" name="Group 216"/>
            <p:cNvGrpSpPr>
              <a:grpSpLocks/>
            </p:cNvGrpSpPr>
            <p:nvPr/>
          </p:nvGrpSpPr>
          <p:grpSpPr bwMode="auto">
            <a:xfrm rot="2700000">
              <a:off x="7620639" y="4633282"/>
              <a:ext cx="103639" cy="97640"/>
              <a:chOff x="1872" y="1776"/>
              <a:chExt cx="192" cy="192"/>
            </a:xfrm>
          </p:grpSpPr>
          <p:sp>
            <p:nvSpPr>
              <p:cNvPr id="122" name="Oval 217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23" name="AutoShape 218"/>
              <p:cNvCxnSpPr>
                <a:cxnSpLocks noChangeShapeType="1"/>
                <a:stCxn id="122" idx="0"/>
                <a:endCxn id="12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88" name="AutoShape 219"/>
            <p:cNvCxnSpPr>
              <a:cxnSpLocks noChangeShapeType="1"/>
            </p:cNvCxnSpPr>
            <p:nvPr/>
          </p:nvCxnSpPr>
          <p:spPr bwMode="auto">
            <a:xfrm>
              <a:off x="7380761" y="4681428"/>
              <a:ext cx="72010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220"/>
            <p:cNvCxnSpPr>
              <a:cxnSpLocks noChangeShapeType="1"/>
            </p:cNvCxnSpPr>
            <p:nvPr/>
          </p:nvCxnSpPr>
          <p:spPr bwMode="auto">
            <a:xfrm>
              <a:off x="7550410" y="4681428"/>
              <a:ext cx="7200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AutoShape 221"/>
            <p:cNvCxnSpPr>
              <a:cxnSpLocks noChangeShapeType="1"/>
            </p:cNvCxnSpPr>
            <p:nvPr/>
          </p:nvCxnSpPr>
          <p:spPr bwMode="auto">
            <a:xfrm rot="16200000" flipH="1">
              <a:off x="7320662" y="5082044"/>
              <a:ext cx="927366" cy="12613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92" name="Group 280"/>
            <p:cNvGrpSpPr>
              <a:grpSpLocks/>
            </p:cNvGrpSpPr>
            <p:nvPr/>
          </p:nvGrpSpPr>
          <p:grpSpPr bwMode="auto">
            <a:xfrm rot="2700000">
              <a:off x="6699228" y="5097574"/>
              <a:ext cx="102293" cy="96420"/>
              <a:chOff x="1872" y="1776"/>
              <a:chExt cx="192" cy="192"/>
            </a:xfrm>
          </p:grpSpPr>
          <p:sp>
            <p:nvSpPr>
              <p:cNvPr id="120" name="Oval 28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21" name="AutoShape 282"/>
              <p:cNvCxnSpPr>
                <a:cxnSpLocks noChangeShapeType="1"/>
                <a:stCxn id="120" idx="0"/>
                <a:endCxn id="12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93" name="Group 283"/>
            <p:cNvGrpSpPr>
              <a:grpSpLocks/>
            </p:cNvGrpSpPr>
            <p:nvPr/>
          </p:nvGrpSpPr>
          <p:grpSpPr bwMode="auto">
            <a:xfrm rot="2700000">
              <a:off x="6869487" y="5096964"/>
              <a:ext cx="102293" cy="97640"/>
              <a:chOff x="1872" y="1776"/>
              <a:chExt cx="192" cy="192"/>
            </a:xfrm>
          </p:grpSpPr>
          <p:sp>
            <p:nvSpPr>
              <p:cNvPr id="118" name="Oval 28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19" name="AutoShape 285"/>
              <p:cNvCxnSpPr>
                <a:cxnSpLocks noChangeShapeType="1"/>
                <a:stCxn id="118" idx="0"/>
                <a:endCxn id="118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97" name="Group 286"/>
            <p:cNvGrpSpPr>
              <a:grpSpLocks/>
            </p:cNvGrpSpPr>
            <p:nvPr/>
          </p:nvGrpSpPr>
          <p:grpSpPr bwMode="auto">
            <a:xfrm rot="2700000">
              <a:off x="7039136" y="5096964"/>
              <a:ext cx="102293" cy="97640"/>
              <a:chOff x="1872" y="1776"/>
              <a:chExt cx="192" cy="192"/>
            </a:xfrm>
          </p:grpSpPr>
          <p:sp>
            <p:nvSpPr>
              <p:cNvPr id="116" name="Oval 287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17" name="AutoShape 288"/>
              <p:cNvCxnSpPr>
                <a:cxnSpLocks noChangeShapeType="1"/>
                <a:stCxn id="116" idx="0"/>
                <a:endCxn id="116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94" name="AutoShape 289"/>
            <p:cNvCxnSpPr>
              <a:cxnSpLocks noChangeShapeType="1"/>
            </p:cNvCxnSpPr>
            <p:nvPr/>
          </p:nvCxnSpPr>
          <p:spPr bwMode="auto">
            <a:xfrm>
              <a:off x="6798584" y="5145784"/>
              <a:ext cx="7200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5" name="AutoShape 290"/>
            <p:cNvCxnSpPr>
              <a:cxnSpLocks noChangeShapeType="1"/>
            </p:cNvCxnSpPr>
            <p:nvPr/>
          </p:nvCxnSpPr>
          <p:spPr bwMode="auto">
            <a:xfrm>
              <a:off x="6969454" y="5145784"/>
              <a:ext cx="7078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6" name="AutoShape 291"/>
            <p:cNvCxnSpPr>
              <a:cxnSpLocks noChangeShapeType="1"/>
            </p:cNvCxnSpPr>
            <p:nvPr/>
          </p:nvCxnSpPr>
          <p:spPr bwMode="auto">
            <a:xfrm rot="5400000" flipH="1" flipV="1">
              <a:off x="6969990" y="4850540"/>
              <a:ext cx="464356" cy="12613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98" name="Group 384"/>
            <p:cNvGrpSpPr>
              <a:grpSpLocks/>
            </p:cNvGrpSpPr>
            <p:nvPr/>
          </p:nvGrpSpPr>
          <p:grpSpPr bwMode="auto">
            <a:xfrm rot="2700000">
              <a:off x="7863581" y="5560583"/>
              <a:ext cx="102293" cy="96420"/>
              <a:chOff x="1872" y="1776"/>
              <a:chExt cx="192" cy="192"/>
            </a:xfrm>
          </p:grpSpPr>
          <p:sp>
            <p:nvSpPr>
              <p:cNvPr id="114" name="Oval 385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15" name="AutoShape 386"/>
              <p:cNvCxnSpPr>
                <a:cxnSpLocks noChangeShapeType="1"/>
                <a:stCxn id="114" idx="0"/>
                <a:endCxn id="114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99" name="Group 387"/>
            <p:cNvGrpSpPr>
              <a:grpSpLocks/>
            </p:cNvGrpSpPr>
            <p:nvPr/>
          </p:nvGrpSpPr>
          <p:grpSpPr bwMode="auto">
            <a:xfrm rot="2700000">
              <a:off x="8033229" y="5560584"/>
              <a:ext cx="102293" cy="96419"/>
              <a:chOff x="1872" y="1776"/>
              <a:chExt cx="192" cy="192"/>
            </a:xfrm>
          </p:grpSpPr>
          <p:sp>
            <p:nvSpPr>
              <p:cNvPr id="112" name="Oval 388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13" name="AutoShape 389"/>
              <p:cNvCxnSpPr>
                <a:cxnSpLocks noChangeShapeType="1"/>
                <a:stCxn id="112" idx="0"/>
                <a:endCxn id="112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34" name="Group 390"/>
            <p:cNvGrpSpPr>
              <a:grpSpLocks/>
            </p:cNvGrpSpPr>
            <p:nvPr/>
          </p:nvGrpSpPr>
          <p:grpSpPr bwMode="auto">
            <a:xfrm rot="2700000">
              <a:off x="8203488" y="5559974"/>
              <a:ext cx="102293" cy="97640"/>
              <a:chOff x="1872" y="1776"/>
              <a:chExt cx="192" cy="192"/>
            </a:xfrm>
          </p:grpSpPr>
          <p:sp>
            <p:nvSpPr>
              <p:cNvPr id="110" name="Oval 391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600">
                  <a:latin typeface="Calibri" pitchFamily="-65" charset="0"/>
                </a:endParaRPr>
              </a:p>
            </p:txBody>
          </p:sp>
          <p:cxnSp>
            <p:nvCxnSpPr>
              <p:cNvPr id="111" name="AutoShape 392"/>
              <p:cNvCxnSpPr>
                <a:cxnSpLocks noChangeShapeType="1"/>
                <a:stCxn id="110" idx="0"/>
                <a:endCxn id="110" idx="2"/>
              </p:cNvCxnSpPr>
              <p:nvPr/>
            </p:nvCxnSpPr>
            <p:spPr bwMode="auto">
              <a:xfrm rot="-5400000" flipH="1" flipV="1">
                <a:off x="1872" y="1776"/>
                <a:ext cx="96" cy="96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00" name="AutoShape 393"/>
            <p:cNvCxnSpPr>
              <a:cxnSpLocks noChangeShapeType="1"/>
            </p:cNvCxnSpPr>
            <p:nvPr/>
          </p:nvCxnSpPr>
          <p:spPr bwMode="auto">
            <a:xfrm>
              <a:off x="7962937" y="5608793"/>
              <a:ext cx="72009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AutoShape 394"/>
            <p:cNvCxnSpPr>
              <a:cxnSpLocks noChangeShapeType="1"/>
            </p:cNvCxnSpPr>
            <p:nvPr/>
          </p:nvCxnSpPr>
          <p:spPr bwMode="auto">
            <a:xfrm>
              <a:off x="8132586" y="5608793"/>
              <a:ext cx="72010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403"/>
            <p:cNvCxnSpPr>
              <a:cxnSpLocks noChangeShapeType="1"/>
            </p:cNvCxnSpPr>
            <p:nvPr/>
          </p:nvCxnSpPr>
          <p:spPr bwMode="auto">
            <a:xfrm flipH="1" flipV="1">
              <a:off x="6690002" y="5148140"/>
              <a:ext cx="1599153" cy="460654"/>
            </a:xfrm>
            <a:prstGeom prst="curvedConnector5">
              <a:avLst>
                <a:gd name="adj1" fmla="val -10990"/>
                <a:gd name="adj2" fmla="val -31774"/>
                <a:gd name="adj3" fmla="val 11099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Oval 406"/>
            <p:cNvSpPr>
              <a:spLocks noChangeArrowheads="1"/>
            </p:cNvSpPr>
            <p:nvPr/>
          </p:nvSpPr>
          <p:spPr bwMode="auto">
            <a:xfrm>
              <a:off x="6241239" y="5094637"/>
              <a:ext cx="48819" cy="5114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Calibri" pitchFamily="-65" charset="0"/>
              </a:endParaRPr>
            </a:p>
          </p:txBody>
        </p:sp>
        <p:cxnSp>
          <p:nvCxnSpPr>
            <p:cNvPr id="104" name="AutoShape 407"/>
            <p:cNvCxnSpPr>
              <a:cxnSpLocks noChangeShapeType="1"/>
            </p:cNvCxnSpPr>
            <p:nvPr/>
          </p:nvCxnSpPr>
          <p:spPr bwMode="auto">
            <a:xfrm flipH="1" flipV="1">
              <a:off x="6702775" y="4682774"/>
              <a:ext cx="1599459" cy="924674"/>
            </a:xfrm>
            <a:prstGeom prst="curvedConnector5">
              <a:avLst>
                <a:gd name="adj1" fmla="val -10988"/>
                <a:gd name="adj2" fmla="val 72125"/>
                <a:gd name="adj3" fmla="val 110378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5" name="Text Box 417"/>
            <p:cNvSpPr txBox="1">
              <a:spLocks noChangeArrowheads="1"/>
            </p:cNvSpPr>
            <p:nvPr/>
          </p:nvSpPr>
          <p:spPr bwMode="auto">
            <a:xfrm>
              <a:off x="6096000" y="5935497"/>
              <a:ext cx="25183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latin typeface="Calibri" pitchFamily="-65" charset="0"/>
                </a:rPr>
                <a:t>HMM Network</a:t>
              </a:r>
            </a:p>
          </p:txBody>
        </p:sp>
        <p:cxnSp>
          <p:nvCxnSpPr>
            <p:cNvPr id="106" name="AutoShape 407"/>
            <p:cNvCxnSpPr>
              <a:cxnSpLocks noChangeShapeType="1"/>
            </p:cNvCxnSpPr>
            <p:nvPr/>
          </p:nvCxnSpPr>
          <p:spPr bwMode="auto">
            <a:xfrm flipV="1">
              <a:off x="6290059" y="4682774"/>
              <a:ext cx="412716" cy="437437"/>
            </a:xfrm>
            <a:prstGeom prst="curvedConnector3">
              <a:avLst>
                <a:gd name="adj1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400"/>
            <p:cNvCxnSpPr>
              <a:cxnSpLocks noChangeShapeType="1"/>
            </p:cNvCxnSpPr>
            <p:nvPr/>
          </p:nvCxnSpPr>
          <p:spPr bwMode="auto">
            <a:xfrm flipH="1">
              <a:off x="6703080" y="4681092"/>
              <a:ext cx="1017284" cy="465701"/>
            </a:xfrm>
            <a:prstGeom prst="curvedConnector5">
              <a:avLst>
                <a:gd name="adj1" fmla="val -17277"/>
                <a:gd name="adj2" fmla="val 33887"/>
                <a:gd name="adj3" fmla="val 109599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400"/>
            <p:cNvCxnSpPr>
              <a:cxnSpLocks noChangeShapeType="1"/>
            </p:cNvCxnSpPr>
            <p:nvPr/>
          </p:nvCxnSpPr>
          <p:spPr bwMode="auto">
            <a:xfrm flipH="1">
              <a:off x="6702775" y="4681092"/>
              <a:ext cx="1017589" cy="1681"/>
            </a:xfrm>
            <a:prstGeom prst="curvedConnector5">
              <a:avLst>
                <a:gd name="adj1" fmla="val -17271"/>
                <a:gd name="adj2" fmla="val -18512859"/>
                <a:gd name="adj3" fmla="val 11727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9" name="AutoShape 291"/>
            <p:cNvCxnSpPr>
              <a:cxnSpLocks noChangeShapeType="1"/>
            </p:cNvCxnSpPr>
            <p:nvPr/>
          </p:nvCxnSpPr>
          <p:spPr bwMode="auto">
            <a:xfrm>
              <a:off x="7137881" y="5144438"/>
              <a:ext cx="729552" cy="465365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36" name="Left-Right Arrow 135"/>
          <p:cNvSpPr/>
          <p:nvPr/>
        </p:nvSpPr>
        <p:spPr>
          <a:xfrm>
            <a:off x="3276600" y="4977131"/>
            <a:ext cx="2361081" cy="1652269"/>
          </a:xfrm>
          <a:prstGeom prst="leftRightArrow">
            <a:avLst>
              <a:gd name="adj1" fmla="val 50000"/>
              <a:gd name="adj2" fmla="val 17708"/>
            </a:avLst>
          </a:prstGeom>
          <a:gradFill flip="none" rotWithShape="1">
            <a:gsLst>
              <a:gs pos="0">
                <a:schemeClr val="accent1">
                  <a:tint val="98000"/>
                  <a:shade val="25000"/>
                  <a:satMod val="250000"/>
                  <a:alpha val="27000"/>
                </a:schemeClr>
              </a:gs>
              <a:gs pos="68000">
                <a:schemeClr val="accent1">
                  <a:tint val="86000"/>
                  <a:satMod val="115000"/>
                  <a:alpha val="27000"/>
                </a:schemeClr>
              </a:gs>
              <a:gs pos="100000">
                <a:schemeClr val="accent1">
                  <a:tint val="50000"/>
                  <a:satMod val="150000"/>
                  <a:alpha val="27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Synchronization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Vector Unit Utilization</a:t>
            </a:r>
          </a:p>
        </p:txBody>
      </p:sp>
    </p:spTree>
    <p:extLst>
      <p:ext uri="{BB962C8B-B14F-4D97-AF65-F5344CB8AC3E}">
        <p14:creationId xmlns:p14="http://schemas.microsoft.com/office/powerpoint/2010/main" val="367452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 time comparison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82" y="2276872"/>
            <a:ext cx="8245801" cy="35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1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순수인공신경망이 좋은가</a:t>
            </a:r>
            <a:r>
              <a:rPr lang="en-US" altLang="ko-KR" dirty="0"/>
              <a:t>?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HMM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56649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음성처리의 중간 정보로 </a:t>
            </a:r>
            <a:r>
              <a:rPr lang="en-US" altLang="ko-KR" dirty="0"/>
              <a:t>tri-phone</a:t>
            </a:r>
            <a:r>
              <a:rPr lang="ko-KR" altLang="en-US"/>
              <a:t>을 사용함</a:t>
            </a:r>
            <a:endParaRPr lang="en-US" altLang="ko-KR" dirty="0"/>
          </a:p>
          <a:p>
            <a:r>
              <a:rPr lang="en-US" altLang="ko-KR" dirty="0"/>
              <a:t>HMM </a:t>
            </a:r>
            <a:r>
              <a:rPr lang="ko-KR" altLang="en-US"/>
              <a:t>중간결과를 저장하기 위해 매우 큰 </a:t>
            </a:r>
            <a:r>
              <a:rPr lang="en-US" altLang="ko-KR" dirty="0"/>
              <a:t>DRAM space </a:t>
            </a:r>
            <a:r>
              <a:rPr lang="ko-KR" altLang="en-US"/>
              <a:t>필요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irregular </a:t>
            </a:r>
            <a:r>
              <a:rPr lang="ko-KR" altLang="en-US"/>
              <a:t>메모리 </a:t>
            </a:r>
            <a:r>
              <a:rPr lang="en-US" altLang="ko-KR" dirty="0"/>
              <a:t>access (</a:t>
            </a:r>
            <a:r>
              <a:rPr lang="ko-KR" altLang="en-US"/>
              <a:t>전력소모</a:t>
            </a:r>
            <a:r>
              <a:rPr lang="en-US" altLang="ko-KR" dirty="0"/>
              <a:t>, </a:t>
            </a:r>
            <a:r>
              <a:rPr lang="ko-KR" altLang="en-US"/>
              <a:t>병렬처리 부적당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높은 정밀도 연산</a:t>
            </a:r>
            <a:r>
              <a:rPr lang="en-US" altLang="ko-KR" dirty="0"/>
              <a:t>(32</a:t>
            </a:r>
            <a:r>
              <a:rPr lang="ko-KR" altLang="en-US"/>
              <a:t>비트</a:t>
            </a:r>
            <a:r>
              <a:rPr lang="en-US" altLang="ko-KR" dirty="0"/>
              <a:t> </a:t>
            </a:r>
            <a:r>
              <a:rPr lang="ko-KR" altLang="en-US"/>
              <a:t>부동소수점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총 연산회수는 적을 수 있음</a:t>
            </a:r>
            <a:r>
              <a:rPr lang="en-US" altLang="ko-KR" dirty="0"/>
              <a:t>, CPU</a:t>
            </a:r>
            <a:r>
              <a:rPr lang="ko-KR" altLang="en-US"/>
              <a:t>구현시 유리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Fully neural </a:t>
            </a:r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494485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음성이 들어가면 그냥 글자가 나옴 </a:t>
            </a:r>
            <a:r>
              <a:rPr lang="en-US" altLang="ko-KR" dirty="0"/>
              <a:t>(end-to-end)</a:t>
            </a:r>
          </a:p>
          <a:p>
            <a:r>
              <a:rPr lang="ko-KR" altLang="en-US" dirty="0"/>
              <a:t>중간결과는 인공신경망에 의해 매우 압축된 형태로 저장됨 </a:t>
            </a:r>
            <a:r>
              <a:rPr lang="en-US" altLang="ko-KR" dirty="0"/>
              <a:t>(</a:t>
            </a:r>
            <a:r>
              <a:rPr lang="ko-KR" altLang="en-US"/>
              <a:t>사이즈 작음</a:t>
            </a:r>
            <a:r>
              <a:rPr lang="en-US" altLang="ko-KR" dirty="0"/>
              <a:t>, RNN)</a:t>
            </a:r>
          </a:p>
          <a:p>
            <a:r>
              <a:rPr lang="en-US" altLang="ko-KR" dirty="0"/>
              <a:t>Parameter size</a:t>
            </a:r>
            <a:r>
              <a:rPr lang="ko-KR" altLang="en-US"/>
              <a:t>가 많지만 </a:t>
            </a:r>
            <a:r>
              <a:rPr lang="en-US" altLang="ko-KR" dirty="0"/>
              <a:t>inference </a:t>
            </a:r>
            <a:r>
              <a:rPr lang="ko-KR" altLang="en-US"/>
              <a:t>시 </a:t>
            </a:r>
            <a:r>
              <a:rPr lang="en-US" altLang="ko-KR" dirty="0"/>
              <a:t>read-only</a:t>
            </a:r>
            <a:r>
              <a:rPr lang="ko-KR" altLang="en-US"/>
              <a:t>임</a:t>
            </a:r>
            <a:endParaRPr lang="en-US" altLang="ko-KR" dirty="0"/>
          </a:p>
          <a:p>
            <a:r>
              <a:rPr lang="ko-KR" altLang="en-US" dirty="0"/>
              <a:t>매우 높은 병렬도</a:t>
            </a:r>
            <a:r>
              <a:rPr lang="en-US" altLang="ko-KR" dirty="0"/>
              <a:t>(matrix-vector </a:t>
            </a:r>
            <a:r>
              <a:rPr lang="ko-KR" altLang="en-US"/>
              <a:t>연산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낮은 정밀도 </a:t>
            </a:r>
            <a:r>
              <a:rPr lang="en-US" altLang="ko-KR" dirty="0"/>
              <a:t>(4</a:t>
            </a:r>
            <a:r>
              <a:rPr lang="ko-KR" altLang="en-US"/>
              <a:t>비트</a:t>
            </a:r>
            <a:r>
              <a:rPr lang="en-US" altLang="ko-KR" dirty="0"/>
              <a:t>~8</a:t>
            </a:r>
            <a:r>
              <a:rPr lang="ko-KR" altLang="en-US"/>
              <a:t>비트</a:t>
            </a:r>
            <a:r>
              <a:rPr lang="en-US" altLang="ko-KR" dirty="0"/>
              <a:t>)</a:t>
            </a:r>
            <a:r>
              <a:rPr lang="ko-KR" altLang="en-US"/>
              <a:t> </a:t>
            </a:r>
            <a:endParaRPr lang="en-US" altLang="ko-KR" dirty="0"/>
          </a:p>
          <a:p>
            <a:r>
              <a:rPr lang="ko-KR" altLang="en-US" dirty="0"/>
              <a:t>저전력 단일 칩 형태로 구현하기 쉬움 </a:t>
            </a:r>
            <a:r>
              <a:rPr lang="en-US" altLang="ko-KR" dirty="0"/>
              <a:t>(?)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73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Acoustic modeling 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419600" y="1219200"/>
            <a:ext cx="42672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Context dependent tri-phone states </a:t>
            </a:r>
            <a:r>
              <a:rPr lang="en-US" altLang="ko-KR" dirty="0"/>
              <a:t>- modeling one frame, about 10K labels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Context independent mono-phones</a:t>
            </a:r>
            <a:r>
              <a:rPr lang="en-US" altLang="ko-KR" dirty="0"/>
              <a:t>, about 40~50 labels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Graphemes</a:t>
            </a:r>
            <a:r>
              <a:rPr lang="en-US" altLang="ko-KR" dirty="0"/>
              <a:t> (characters)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Word pieces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Words</a:t>
            </a:r>
            <a:r>
              <a:rPr lang="en-US" altLang="ko-KR" dirty="0"/>
              <a:t> - modeling about 1 sec, 100K labels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14400" y="5334000"/>
            <a:ext cx="2514600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95400" y="540064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Speech features </a:t>
            </a:r>
            <a:endParaRPr lang="ko-KR" altLang="en-US" sz="2000"/>
          </a:p>
        </p:txBody>
      </p:sp>
      <p:cxnSp>
        <p:nvCxnSpPr>
          <p:cNvPr id="7" name="직선 화살표 연결선 6"/>
          <p:cNvCxnSpPr>
            <a:stCxn id="4" idx="0"/>
          </p:cNvCxnSpPr>
          <p:nvPr/>
        </p:nvCxnSpPr>
        <p:spPr>
          <a:xfrm flipV="1">
            <a:off x="2171700" y="480060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14400" y="2743200"/>
            <a:ext cx="2514600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1024" y="3541067"/>
            <a:ext cx="24725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Acoustic modeling</a:t>
            </a:r>
          </a:p>
          <a:p>
            <a:r>
              <a:rPr lang="en-US" altLang="ko-KR" sz="2400"/>
              <a:t>(classifier) </a:t>
            </a:r>
            <a:endParaRPr lang="ko-KR" altLang="en-US" sz="240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211297" y="220980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41024" y="1676400"/>
            <a:ext cx="2651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Probability of labels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7460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TIMIT Phone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59"/>
            <a:ext cx="9108339" cy="59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91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6162" y="79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AM: CD tri-phone states vs word or characters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(intra frame) CD tri-phone states</a:t>
            </a:r>
            <a:r>
              <a:rPr lang="en-US" altLang="ko-KR" dirty="0"/>
              <a:t>: 10 </a:t>
            </a:r>
            <a:r>
              <a:rPr lang="en-US" altLang="ko-KR" dirty="0" err="1"/>
              <a:t>msec</a:t>
            </a:r>
            <a:r>
              <a:rPr lang="en-US" altLang="ko-KR" dirty="0"/>
              <a:t> (overlap 25 </a:t>
            </a:r>
            <a:r>
              <a:rPr lang="en-US" altLang="ko-KR" dirty="0" err="1"/>
              <a:t>msec</a:t>
            </a:r>
            <a:r>
              <a:rPr lang="en-US" altLang="ko-KR" dirty="0"/>
              <a:t>) of speech frame (</a:t>
            </a:r>
            <a:r>
              <a:rPr lang="en-US" altLang="ko-KR" dirty="0">
                <a:solidFill>
                  <a:srgbClr val="00B0F0"/>
                </a:solidFill>
              </a:rPr>
              <a:t>stationary</a:t>
            </a:r>
            <a:r>
              <a:rPr lang="en-US" altLang="ko-KR" dirty="0"/>
              <a:t>) is mapped to probability of CD tri-phone states (the number over 10K in many cases)</a:t>
            </a:r>
          </a:p>
          <a:p>
            <a:pPr lvl="1"/>
            <a:r>
              <a:rPr lang="en-US" altLang="ko-KR" dirty="0"/>
              <a:t>Since speech is stationary, this is similar to simple classification problem (MNIST) </a:t>
            </a:r>
          </a:p>
          <a:p>
            <a:pPr lvl="1"/>
            <a:r>
              <a:rPr lang="en-US" altLang="ko-KR" dirty="0"/>
              <a:t>Can be done using FCDNN, 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(inter frame) Word or characters</a:t>
            </a:r>
            <a:r>
              <a:rPr lang="en-US" altLang="ko-KR" dirty="0"/>
              <a:t>: many input speech frames (say 100 frames, non-stationary) are converted to one label </a:t>
            </a:r>
          </a:p>
          <a:p>
            <a:pPr lvl="1"/>
            <a:r>
              <a:rPr lang="en-US" altLang="ko-KR" b="1" dirty="0"/>
              <a:t>Sequence recognition problem </a:t>
            </a:r>
            <a:r>
              <a:rPr lang="en-US" altLang="ko-KR" dirty="0"/>
              <a:t>(more difficult problem)</a:t>
            </a:r>
          </a:p>
          <a:p>
            <a:pPr lvl="1"/>
            <a:r>
              <a:rPr lang="en-US" altLang="ko-KR" dirty="0"/>
              <a:t>Needs RNN or CNN for sequence recognition</a:t>
            </a:r>
          </a:p>
          <a:p>
            <a:pPr lvl="1"/>
            <a:r>
              <a:rPr lang="en-US" altLang="ko-KR" dirty="0"/>
              <a:t>We call it </a:t>
            </a:r>
            <a:r>
              <a:rPr lang="en-US" altLang="ko-KR" dirty="0">
                <a:solidFill>
                  <a:srgbClr val="FF0000"/>
                </a:solidFill>
              </a:rPr>
              <a:t>end-to-end </a:t>
            </a:r>
            <a:r>
              <a:rPr lang="en-US" altLang="ko-KR" dirty="0"/>
              <a:t>approach </a:t>
            </a:r>
          </a:p>
        </p:txBody>
      </p:sp>
    </p:spTree>
    <p:extLst>
      <p:ext uri="{BB962C8B-B14F-4D97-AF65-F5344CB8AC3E}">
        <p14:creationId xmlns:p14="http://schemas.microsoft.com/office/powerpoint/2010/main" val="4252123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Choice of AM labels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As AM does more, decoding is simpler</a:t>
            </a:r>
          </a:p>
          <a:p>
            <a:pPr marL="0" indent="0">
              <a:buNone/>
            </a:pPr>
            <a:r>
              <a:rPr lang="en-US" altLang="ko-KR" dirty="0"/>
              <a:t>Simple AM can be more accurate</a:t>
            </a:r>
          </a:p>
          <a:p>
            <a:r>
              <a:rPr lang="en-US" altLang="ko-KR" dirty="0"/>
              <a:t>CD tri-phone states: </a:t>
            </a:r>
          </a:p>
          <a:p>
            <a:pPr lvl="1"/>
            <a:r>
              <a:rPr lang="en-US" altLang="ko-KR" dirty="0"/>
              <a:t>AM is simple and can be accurate</a:t>
            </a:r>
          </a:p>
          <a:p>
            <a:pPr lvl="1"/>
            <a:r>
              <a:rPr lang="en-US" altLang="ko-KR" dirty="0"/>
              <a:t>The decoding should consider the search space of more than 1 million states (HMM model based) (very large). The decoding time-interval is 10msec or 20 </a:t>
            </a:r>
            <a:r>
              <a:rPr lang="en-US" altLang="ko-KR" dirty="0" err="1"/>
              <a:t>msec</a:t>
            </a:r>
            <a:r>
              <a:rPr lang="en-US" altLang="ko-KR" dirty="0"/>
              <a:t> (very frequent)</a:t>
            </a:r>
          </a:p>
          <a:p>
            <a:pPr lvl="1"/>
            <a:r>
              <a:rPr lang="en-US" altLang="ko-KR" dirty="0"/>
              <a:t>Usually employ HMM or WFST network</a:t>
            </a:r>
          </a:p>
          <a:p>
            <a:r>
              <a:rPr lang="en-US" altLang="ko-KR" dirty="0"/>
              <a:t>Words and characters: </a:t>
            </a:r>
          </a:p>
          <a:p>
            <a:pPr lvl="1"/>
            <a:r>
              <a:rPr lang="en-US" altLang="ko-KR" dirty="0"/>
              <a:t>End to end approach (AM is more difficult to train)</a:t>
            </a:r>
          </a:p>
          <a:p>
            <a:pPr lvl="1"/>
            <a:r>
              <a:rPr lang="en-US" altLang="ko-KR" dirty="0"/>
              <a:t>The search space is much smaller</a:t>
            </a:r>
          </a:p>
          <a:p>
            <a:pPr lvl="1"/>
            <a:r>
              <a:rPr lang="en-US" altLang="ko-KR" dirty="0"/>
              <a:t>Usually RNN based LM and beam search  </a:t>
            </a:r>
          </a:p>
        </p:txBody>
      </p:sp>
    </p:spTree>
    <p:extLst>
      <p:ext uri="{BB962C8B-B14F-4D97-AF65-F5344CB8AC3E}">
        <p14:creationId xmlns:p14="http://schemas.microsoft.com/office/powerpoint/2010/main" val="706590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GMM vs DNN performance according to the data size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8" y="2133600"/>
            <a:ext cx="8831935" cy="4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05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595" y="483334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DNN based CD tri-phone states modeling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1595" y="1868182"/>
            <a:ext cx="8229600" cy="5077691"/>
          </a:xfrm>
        </p:spPr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Fully connected deep neural network (FCDNN)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image1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6990" y="3235517"/>
            <a:ext cx="2693556" cy="30158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" name="그룹 24"/>
          <p:cNvGrpSpPr/>
          <p:nvPr/>
        </p:nvGrpSpPr>
        <p:grpSpPr>
          <a:xfrm>
            <a:off x="4206909" y="3235517"/>
            <a:ext cx="3763527" cy="1395363"/>
            <a:chOff x="4206909" y="3235517"/>
            <a:chExt cx="3763527" cy="1395363"/>
          </a:xfrm>
        </p:grpSpPr>
        <p:pic>
          <p:nvPicPr>
            <p:cNvPr id="15" name="pasted-imag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32078" y="3684314"/>
              <a:ext cx="3064481" cy="4222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hape 72"/>
            <p:cNvSpPr/>
            <p:nvPr/>
          </p:nvSpPr>
          <p:spPr>
            <a:xfrm>
              <a:off x="4206909" y="4315017"/>
              <a:ext cx="1278792" cy="3133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>
                  <a:solidFill>
                    <a:srgbClr val="AB4642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rgbClr val="AB4642"/>
                  </a:solidFill>
                </a:rPr>
                <a:t>Signal vector</a:t>
              </a:r>
            </a:p>
          </p:txBody>
        </p:sp>
        <p:sp>
          <p:nvSpPr>
            <p:cNvPr id="17" name="Shape 73"/>
            <p:cNvSpPr/>
            <p:nvPr/>
          </p:nvSpPr>
          <p:spPr>
            <a:xfrm>
              <a:off x="4707757" y="3236165"/>
              <a:ext cx="1820923" cy="3133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>
                  <a:solidFill>
                    <a:srgbClr val="AB4642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B4642"/>
                  </a:solidFill>
                </a:rPr>
                <a:t>Activation Function</a:t>
              </a:r>
            </a:p>
          </p:txBody>
        </p:sp>
        <p:sp>
          <p:nvSpPr>
            <p:cNvPr id="18" name="Shape 74"/>
            <p:cNvSpPr/>
            <p:nvPr/>
          </p:nvSpPr>
          <p:spPr>
            <a:xfrm>
              <a:off x="5610160" y="4317486"/>
              <a:ext cx="1342490" cy="3133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>
                  <a:solidFill>
                    <a:srgbClr val="AB4642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B4642"/>
                  </a:solidFill>
                </a:rPr>
                <a:t>Weight matrix</a:t>
              </a:r>
            </a:p>
          </p:txBody>
        </p:sp>
        <p:sp>
          <p:nvSpPr>
            <p:cNvPr id="19" name="Shape 75"/>
            <p:cNvSpPr/>
            <p:nvPr/>
          </p:nvSpPr>
          <p:spPr>
            <a:xfrm>
              <a:off x="6861209" y="3235517"/>
              <a:ext cx="1109227" cy="3133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>
                  <a:solidFill>
                    <a:srgbClr val="AB4642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AB4642"/>
                  </a:solidFill>
                </a:rPr>
                <a:t>Bias vector</a:t>
              </a:r>
            </a:p>
          </p:txBody>
        </p:sp>
        <p:sp>
          <p:nvSpPr>
            <p:cNvPr id="20" name="Shape 76"/>
            <p:cNvSpPr/>
            <p:nvPr/>
          </p:nvSpPr>
          <p:spPr>
            <a:xfrm>
              <a:off x="4927937" y="4083424"/>
              <a:ext cx="1" cy="228601"/>
            </a:xfrm>
            <a:prstGeom prst="line">
              <a:avLst/>
            </a:prstGeom>
            <a:ln w="19050">
              <a:solidFill>
                <a:srgbClr val="AB4642"/>
              </a:solidFill>
              <a:tailEnd type="triangle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77"/>
            <p:cNvSpPr/>
            <p:nvPr/>
          </p:nvSpPr>
          <p:spPr>
            <a:xfrm flipV="1">
              <a:off x="5683122" y="3549199"/>
              <a:ext cx="1" cy="228601"/>
            </a:xfrm>
            <a:prstGeom prst="line">
              <a:avLst/>
            </a:prstGeom>
            <a:ln w="19050">
              <a:solidFill>
                <a:srgbClr val="AB4642"/>
              </a:solidFill>
              <a:tailEnd type="triangle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2" name="Shape 78"/>
            <p:cNvSpPr/>
            <p:nvPr/>
          </p:nvSpPr>
          <p:spPr>
            <a:xfrm>
              <a:off x="6281404" y="4083424"/>
              <a:ext cx="1" cy="228601"/>
            </a:xfrm>
            <a:prstGeom prst="line">
              <a:avLst/>
            </a:prstGeom>
            <a:ln w="19050">
              <a:solidFill>
                <a:srgbClr val="AB4642"/>
              </a:solidFill>
              <a:tailEnd type="triangle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3" name="Shape 79"/>
            <p:cNvSpPr/>
            <p:nvPr/>
          </p:nvSpPr>
          <p:spPr>
            <a:xfrm flipV="1">
              <a:off x="7384922" y="3549199"/>
              <a:ext cx="1" cy="228601"/>
            </a:xfrm>
            <a:prstGeom prst="line">
              <a:avLst/>
            </a:prstGeom>
            <a:ln w="19050">
              <a:solidFill>
                <a:srgbClr val="AB4642"/>
              </a:solidFill>
              <a:tailEnd type="triangle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68316" y="6370000"/>
            <a:ext cx="18363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29293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FFDNN structure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92934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99901" y="5249532"/>
            <a:ext cx="4721803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29293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 size of weight matrix is about 1000x1000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Matrix-vector multiplication followed by non-linearity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29293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About 3~10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29293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layers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92934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3169" y="-32862"/>
            <a:ext cx="7444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Hinton, Geoffrey, et al. "Deep neural networks for </a:t>
            </a:r>
          </a:p>
          <a:p>
            <a:r>
              <a:rPr lang="en-US" altLang="ko-KR" dirty="0"/>
              <a:t>acoustic modeling in speech recognition: The shared views </a:t>
            </a:r>
          </a:p>
          <a:p>
            <a:r>
              <a:rPr lang="en-US" altLang="ko-KR" dirty="0"/>
              <a:t>of four research groups." </a:t>
            </a:r>
            <a:r>
              <a:rPr lang="en-US" altLang="ko-KR" i="1" dirty="0"/>
              <a:t>IEEE Signal Processing Magazine</a:t>
            </a:r>
            <a:r>
              <a:rPr lang="en-US" altLang="ko-KR" dirty="0"/>
              <a:t> 29.6 (2012): 82-97.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47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DNN Hybrid Acoustic Models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09800" y="845286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Samson</a:t>
            </a:r>
          </a:p>
          <a:p>
            <a:r>
              <a:rPr lang="en-US" dirty="0"/>
              <a:t>S – AE – M – S –AH – N</a:t>
            </a:r>
          </a:p>
          <a:p>
            <a:r>
              <a:rPr lang="en-US" dirty="0"/>
              <a:t>942 – 6 – 37 – 8006 – 4422 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849464"/>
            <a:ext cx="1752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Transcription:</a:t>
            </a:r>
          </a:p>
          <a:p>
            <a:r>
              <a:rPr lang="en-US" b="1" dirty="0"/>
              <a:t>Pronunciation:</a:t>
            </a:r>
          </a:p>
          <a:p>
            <a:r>
              <a:rPr lang="en-US" b="1" dirty="0"/>
              <a:t>Sub-phones :</a:t>
            </a:r>
          </a:p>
          <a:p>
            <a:endParaRPr lang="en-US" b="1" dirty="0"/>
          </a:p>
          <a:p>
            <a:r>
              <a:rPr lang="en-US" b="1" dirty="0"/>
              <a:t>Hidden Markov Model (HMM):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Acoustic Model: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Audio Input: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807175" y="1768616"/>
            <a:ext cx="1272027" cy="3369492"/>
            <a:chOff x="1493611" y="2168718"/>
            <a:chExt cx="1272027" cy="3369492"/>
          </a:xfrm>
        </p:grpSpPr>
        <p:grpSp>
          <p:nvGrpSpPr>
            <p:cNvPr id="37" name="Group 36"/>
            <p:cNvGrpSpPr/>
            <p:nvPr/>
          </p:nvGrpSpPr>
          <p:grpSpPr>
            <a:xfrm>
              <a:off x="1493611" y="3276600"/>
              <a:ext cx="1272027" cy="2261610"/>
              <a:chOff x="7620000" y="4555448"/>
              <a:chExt cx="1272027" cy="2261610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7625963" y="647357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Features (x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7620000" y="5843807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/>
              <p:cNvCxnSpPr>
                <a:stCxn id="38" idx="0"/>
                <a:endCxn id="39" idx="2"/>
              </p:cNvCxnSpPr>
              <p:nvPr/>
            </p:nvCxnSpPr>
            <p:spPr>
              <a:xfrm flipH="1" flipV="1">
                <a:off x="8253032" y="6187286"/>
                <a:ext cx="5963" cy="286293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7620000" y="519734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>
                <a:stCxn id="39" idx="0"/>
                <a:endCxn id="41" idx="2"/>
              </p:cNvCxnSpPr>
              <p:nvPr/>
            </p:nvCxnSpPr>
            <p:spPr>
              <a:xfrm flipV="1">
                <a:off x="8253032" y="5540828"/>
                <a:ext cx="0" cy="302979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ounded Rectangle 42"/>
              <p:cNvSpPr/>
              <p:nvPr/>
            </p:nvSpPr>
            <p:spPr>
              <a:xfrm>
                <a:off x="7620000" y="4555448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P(s|x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44" name="Straight Arrow Connector 43"/>
              <p:cNvCxnSpPr>
                <a:stCxn id="41" idx="0"/>
                <a:endCxn id="43" idx="2"/>
              </p:cNvCxnSpPr>
              <p:nvPr/>
            </p:nvCxnSpPr>
            <p:spPr>
              <a:xfrm flipV="1">
                <a:off x="8253032" y="4898927"/>
                <a:ext cx="0" cy="298422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1707543" y="2168718"/>
              <a:ext cx="838200" cy="76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942</a:t>
              </a:r>
            </a:p>
          </p:txBody>
        </p:sp>
        <p:cxnSp>
          <p:nvCxnSpPr>
            <p:cNvPr id="53" name="Straight Arrow Connector 52"/>
            <p:cNvCxnSpPr>
              <a:stCxn id="43" idx="0"/>
              <a:endCxn id="51" idx="4"/>
            </p:cNvCxnSpPr>
            <p:nvPr/>
          </p:nvCxnSpPr>
          <p:spPr>
            <a:xfrm flipV="1">
              <a:off x="2126643" y="2930718"/>
              <a:ext cx="0" cy="34588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31169" r="34175" b="45461"/>
          <a:stretch/>
        </p:blipFill>
        <p:spPr bwMode="auto">
          <a:xfrm>
            <a:off x="1635981" y="5257800"/>
            <a:ext cx="4500438" cy="134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3268196" y="1768616"/>
            <a:ext cx="1272027" cy="3369492"/>
            <a:chOff x="1493611" y="2168718"/>
            <a:chExt cx="1272027" cy="3369492"/>
          </a:xfrm>
        </p:grpSpPr>
        <p:grpSp>
          <p:nvGrpSpPr>
            <p:cNvPr id="85" name="Group 84"/>
            <p:cNvGrpSpPr/>
            <p:nvPr/>
          </p:nvGrpSpPr>
          <p:grpSpPr>
            <a:xfrm>
              <a:off x="1493611" y="3276600"/>
              <a:ext cx="1272027" cy="2261610"/>
              <a:chOff x="7620000" y="4555448"/>
              <a:chExt cx="1272027" cy="2261610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5963" y="647357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Features (x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7620000" y="5843807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/>
              <p:cNvCxnSpPr>
                <a:stCxn id="88" idx="0"/>
                <a:endCxn id="89" idx="2"/>
              </p:cNvCxnSpPr>
              <p:nvPr/>
            </p:nvCxnSpPr>
            <p:spPr>
              <a:xfrm flipH="1" flipV="1">
                <a:off x="8253032" y="6187286"/>
                <a:ext cx="5963" cy="286293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ounded Rectangle 90"/>
              <p:cNvSpPr/>
              <p:nvPr/>
            </p:nvSpPr>
            <p:spPr>
              <a:xfrm>
                <a:off x="7620000" y="519734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Straight Arrow Connector 91"/>
              <p:cNvCxnSpPr>
                <a:stCxn id="89" idx="0"/>
                <a:endCxn id="91" idx="2"/>
              </p:cNvCxnSpPr>
              <p:nvPr/>
            </p:nvCxnSpPr>
            <p:spPr>
              <a:xfrm flipV="1">
                <a:off x="8253032" y="5540828"/>
                <a:ext cx="0" cy="302979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7620000" y="4555448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P(s|x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94" name="Straight Arrow Connector 93"/>
              <p:cNvCxnSpPr>
                <a:stCxn id="91" idx="0"/>
                <a:endCxn id="93" idx="2"/>
              </p:cNvCxnSpPr>
              <p:nvPr/>
            </p:nvCxnSpPr>
            <p:spPr>
              <a:xfrm flipV="1">
                <a:off x="8253032" y="4898927"/>
                <a:ext cx="0" cy="298422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/>
            <p:cNvSpPr/>
            <p:nvPr/>
          </p:nvSpPr>
          <p:spPr>
            <a:xfrm>
              <a:off x="1707543" y="2168718"/>
              <a:ext cx="838200" cy="76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942</a:t>
              </a:r>
            </a:p>
          </p:txBody>
        </p:sp>
        <p:cxnSp>
          <p:nvCxnSpPr>
            <p:cNvPr id="87" name="Straight Arrow Connector 86"/>
            <p:cNvCxnSpPr>
              <a:stCxn id="93" idx="0"/>
              <a:endCxn id="86" idx="4"/>
            </p:cNvCxnSpPr>
            <p:nvPr/>
          </p:nvCxnSpPr>
          <p:spPr>
            <a:xfrm flipV="1">
              <a:off x="2126643" y="2930718"/>
              <a:ext cx="0" cy="34588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4724400" y="1768616"/>
            <a:ext cx="1272027" cy="3369492"/>
            <a:chOff x="1493611" y="2168718"/>
            <a:chExt cx="1272027" cy="3369492"/>
          </a:xfrm>
        </p:grpSpPr>
        <p:grpSp>
          <p:nvGrpSpPr>
            <p:cNvPr id="96" name="Group 95"/>
            <p:cNvGrpSpPr/>
            <p:nvPr/>
          </p:nvGrpSpPr>
          <p:grpSpPr>
            <a:xfrm>
              <a:off x="1493611" y="3276600"/>
              <a:ext cx="1272027" cy="2261610"/>
              <a:chOff x="7620000" y="4555448"/>
              <a:chExt cx="1272027" cy="2261610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7625963" y="647357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Features (x</a:t>
                </a:r>
                <a:r>
                  <a:rPr lang="en-US" sz="14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7620000" y="5843807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Arrow Connector 100"/>
              <p:cNvCxnSpPr>
                <a:stCxn id="99" idx="0"/>
                <a:endCxn id="100" idx="2"/>
              </p:cNvCxnSpPr>
              <p:nvPr/>
            </p:nvCxnSpPr>
            <p:spPr>
              <a:xfrm flipH="1" flipV="1">
                <a:off x="8253032" y="6187286"/>
                <a:ext cx="5963" cy="286293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ounded Rectangle 101"/>
              <p:cNvSpPr/>
              <p:nvPr/>
            </p:nvSpPr>
            <p:spPr>
              <a:xfrm>
                <a:off x="7620000" y="5197349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Straight Arrow Connector 102"/>
              <p:cNvCxnSpPr>
                <a:stCxn id="100" idx="0"/>
                <a:endCxn id="102" idx="2"/>
              </p:cNvCxnSpPr>
              <p:nvPr/>
            </p:nvCxnSpPr>
            <p:spPr>
              <a:xfrm flipV="1">
                <a:off x="8253032" y="5540828"/>
                <a:ext cx="0" cy="302979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ounded Rectangle 103"/>
              <p:cNvSpPr/>
              <p:nvPr/>
            </p:nvSpPr>
            <p:spPr>
              <a:xfrm>
                <a:off x="7620000" y="4555448"/>
                <a:ext cx="1266064" cy="34347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P(s|x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05" name="Straight Arrow Connector 104"/>
              <p:cNvCxnSpPr>
                <a:stCxn id="102" idx="0"/>
                <a:endCxn id="104" idx="2"/>
              </p:cNvCxnSpPr>
              <p:nvPr/>
            </p:nvCxnSpPr>
            <p:spPr>
              <a:xfrm flipV="1">
                <a:off x="8253032" y="4898927"/>
                <a:ext cx="0" cy="298422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1707543" y="2168718"/>
              <a:ext cx="838200" cy="762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</a:p>
          </p:txBody>
        </p:sp>
        <p:cxnSp>
          <p:nvCxnSpPr>
            <p:cNvPr id="98" name="Straight Arrow Connector 97"/>
            <p:cNvCxnSpPr>
              <a:stCxn id="104" idx="0"/>
              <a:endCxn id="97" idx="4"/>
            </p:cNvCxnSpPr>
            <p:nvPr/>
          </p:nvCxnSpPr>
          <p:spPr>
            <a:xfrm flipV="1">
              <a:off x="2126643" y="2930718"/>
              <a:ext cx="0" cy="34588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/>
          <p:cNvCxnSpPr>
            <a:stCxn id="51" idx="6"/>
            <a:endCxn id="86" idx="2"/>
          </p:cNvCxnSpPr>
          <p:nvPr/>
        </p:nvCxnSpPr>
        <p:spPr>
          <a:xfrm>
            <a:off x="2859307" y="2149616"/>
            <a:ext cx="62282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6" idx="6"/>
            <a:endCxn id="97" idx="2"/>
          </p:cNvCxnSpPr>
          <p:nvPr/>
        </p:nvCxnSpPr>
        <p:spPr>
          <a:xfrm>
            <a:off x="4320328" y="2149616"/>
            <a:ext cx="618004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왼쪽 중괄호 2"/>
          <p:cNvSpPr/>
          <p:nvPr/>
        </p:nvSpPr>
        <p:spPr>
          <a:xfrm rot="10800000">
            <a:off x="6136419" y="3407475"/>
            <a:ext cx="381000" cy="1155536"/>
          </a:xfrm>
          <a:prstGeom prst="leftBrace">
            <a:avLst>
              <a:gd name="adj1" fmla="val 8333"/>
              <a:gd name="adj2" fmla="val 505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6418" y="3795525"/>
            <a:ext cx="1372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FCDNN</a:t>
            </a:r>
            <a:endParaRPr lang="ko-KR" altLang="en-US" sz="3200"/>
          </a:p>
        </p:txBody>
      </p:sp>
      <p:sp>
        <p:nvSpPr>
          <p:cNvPr id="5" name="TextBox 4"/>
          <p:cNvSpPr txBox="1"/>
          <p:nvPr/>
        </p:nvSpPr>
        <p:spPr>
          <a:xfrm>
            <a:off x="6616418" y="5410200"/>
            <a:ext cx="1917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From Stanford CS224S</a:t>
            </a:r>
          </a:p>
          <a:p>
            <a:r>
              <a:rPr lang="en-US" altLang="ko-KR" dirty="0"/>
              <a:t>Andrew Maas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71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Input features</a:t>
            </a:r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DNN: multi-frame (+/- 10 or so) </a:t>
            </a:r>
            <a:r>
              <a:rPr lang="en-US" altLang="ko-KR" dirty="0" err="1"/>
              <a:t>mel</a:t>
            </a:r>
            <a:r>
              <a:rPr lang="en-US" altLang="ko-KR" dirty="0"/>
              <a:t>-frequency filter bank, </a:t>
            </a:r>
            <a:r>
              <a:rPr lang="en-US" altLang="ko-KR" dirty="0" err="1"/>
              <a:t>fMLLR</a:t>
            </a:r>
            <a:r>
              <a:rPr lang="en-US" altLang="ko-KR" dirty="0"/>
              <a:t> (speaker adaptation)</a:t>
            </a:r>
          </a:p>
          <a:p>
            <a:pPr lvl="1"/>
            <a:r>
              <a:rPr lang="en-US" altLang="ko-KR" dirty="0"/>
              <a:t>39</a:t>
            </a:r>
            <a:r>
              <a:rPr lang="ko-KR" altLang="en-US"/>
              <a:t> </a:t>
            </a:r>
            <a:r>
              <a:rPr lang="en-US" altLang="ko-KR" dirty="0"/>
              <a:t>MFCC * 21 frames -&gt; 819 (good for DNN dimension)</a:t>
            </a:r>
          </a:p>
          <a:p>
            <a:pPr lvl="1"/>
            <a:r>
              <a:rPr lang="en-US" altLang="ko-KR" dirty="0"/>
              <a:t>DNN (and CNN) is supposed to have the ability of removing the correlation (thus </a:t>
            </a:r>
            <a:r>
              <a:rPr lang="en-US" altLang="ko-KR" dirty="0" err="1"/>
              <a:t>mel</a:t>
            </a:r>
            <a:r>
              <a:rPr lang="en-US" altLang="ko-KR" dirty="0"/>
              <a:t>-</a:t>
            </a:r>
            <a:r>
              <a:rPr lang="en-US" altLang="ko-KR" dirty="0" err="1"/>
              <a:t>freq</a:t>
            </a:r>
            <a:r>
              <a:rPr lang="en-US" altLang="ko-KR" dirty="0"/>
              <a:t>-filter-bank may work as good as (or better) than MFCC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34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r>
              <a:rPr lang="en-US" altLang="ko-KR">
                <a:solidFill>
                  <a:srgbClr val="00B0F0"/>
                </a:solidFill>
              </a:rPr>
              <a:t>Training procedure for DNN</a:t>
            </a:r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85800" y="1143000"/>
            <a:ext cx="8077200" cy="5257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We need frame wise reference labels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Build a GMM-HMM system with CD-</a:t>
            </a:r>
            <a:r>
              <a:rPr lang="en-US" altLang="ko-KR" dirty="0" err="1"/>
              <a:t>Triphone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Forced alignment using the GMM-HMM system</a:t>
            </a:r>
          </a:p>
          <a:p>
            <a:pPr lvl="1"/>
            <a:r>
              <a:rPr lang="en-US" altLang="ko-KR" dirty="0"/>
              <a:t>For each frame, the CD-</a:t>
            </a:r>
            <a:r>
              <a:rPr lang="en-US" altLang="ko-KR" dirty="0" err="1"/>
              <a:t>triphone</a:t>
            </a:r>
            <a:r>
              <a:rPr lang="en-US" altLang="ko-KR" dirty="0"/>
              <a:t> labeling is generated</a:t>
            </a:r>
          </a:p>
          <a:p>
            <a:r>
              <a:rPr lang="en-US" altLang="ko-KR" dirty="0"/>
              <a:t>Selecting the DNN architecture, and number of layers, number of units - FCDNN, CNN</a:t>
            </a:r>
          </a:p>
          <a:p>
            <a:r>
              <a:rPr lang="en-US" altLang="ko-KR" dirty="0"/>
              <a:t>Training the DNN with the cross-entropy loss (</a:t>
            </a:r>
            <a:r>
              <a:rPr lang="en-US" altLang="ko-KR" dirty="0">
                <a:solidFill>
                  <a:srgbClr val="00B050"/>
                </a:solidFill>
              </a:rPr>
              <a:t>reducing classification error for each frame!, </a:t>
            </a:r>
            <a:r>
              <a:rPr lang="en-US" altLang="ko-KR" dirty="0"/>
              <a:t>not WER -&gt; discriminative loss function as a second step)</a:t>
            </a:r>
          </a:p>
          <a:p>
            <a:r>
              <a:rPr lang="en-US" altLang="ko-KR" dirty="0"/>
              <a:t>Optimized training</a:t>
            </a:r>
          </a:p>
          <a:p>
            <a:pPr lvl="1"/>
            <a:r>
              <a:rPr lang="en-US" altLang="ko-KR" dirty="0"/>
              <a:t>SGD, </a:t>
            </a:r>
            <a:r>
              <a:rPr lang="en-US" altLang="ko-KR" dirty="0" err="1"/>
              <a:t>AdaGrad</a:t>
            </a:r>
            <a:r>
              <a:rPr lang="en-US" altLang="ko-KR" dirty="0"/>
              <a:t>, </a:t>
            </a:r>
            <a:r>
              <a:rPr lang="en-US" altLang="ko-KR" dirty="0" err="1"/>
              <a:t>Nesterov’s</a:t>
            </a:r>
            <a:r>
              <a:rPr lang="en-US" altLang="ko-KR" dirty="0"/>
              <a:t> Accelerated Gradient, Dropout, </a:t>
            </a:r>
          </a:p>
        </p:txBody>
      </p:sp>
    </p:spTree>
    <p:extLst>
      <p:ext uri="{BB962C8B-B14F-4D97-AF65-F5344CB8AC3E}">
        <p14:creationId xmlns:p14="http://schemas.microsoft.com/office/powerpoint/2010/main" val="3711716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in </a:t>
            </a:r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229600" cy="5105400"/>
          </a:xfrm>
        </p:spPr>
        <p:txBody>
          <a:bodyPr/>
          <a:lstStyle/>
          <a:p>
            <a:r>
              <a:rPr lang="en-US" altLang="ko-KR" dirty="0"/>
              <a:t>As the number of labels for CD-</a:t>
            </a:r>
            <a:r>
              <a:rPr lang="en-US" altLang="ko-KR" dirty="0" err="1"/>
              <a:t>triphone</a:t>
            </a:r>
            <a:r>
              <a:rPr lang="en-US" altLang="ko-KR" dirty="0"/>
              <a:t> states is very large (around 10K), the final output layer is considerably complex – demanding many arithmetic operations </a:t>
            </a:r>
          </a:p>
          <a:p>
            <a:pPr lvl="1"/>
            <a:r>
              <a:rPr lang="en-US" altLang="ko-KR" dirty="0"/>
              <a:t>FCDNN with layer size 1000, each layers consumers 1 M parameters</a:t>
            </a:r>
          </a:p>
          <a:p>
            <a:pPr lvl="1"/>
            <a:r>
              <a:rPr lang="en-US" altLang="ko-KR" dirty="0"/>
              <a:t>The final layer demands 1K*10K = 10M parameters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5058950"/>
            <a:ext cx="4667250" cy="1095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564" y="5765387"/>
            <a:ext cx="3685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layer:</a:t>
            </a:r>
            <a:br>
              <a:rPr lang="en-US" altLang="ko-KR" dirty="0"/>
            </a:br>
            <a:r>
              <a:rPr lang="en-US" altLang="ko-KR" u="sng" dirty="0"/>
              <a:t>51% of all parameters for a 36M DNN</a:t>
            </a:r>
            <a:br>
              <a:rPr lang="en-US" altLang="ko-KR" u="sng" dirty="0"/>
            </a:br>
            <a:r>
              <a:rPr lang="en-US" altLang="ko-KR" dirty="0"/>
              <a:t>6% of all parameters for a 200M DNN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81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Systems (DNN-HMM) now Dominate ASR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447800"/>
            <a:ext cx="7772400" cy="2940908"/>
          </a:xfrm>
        </p:spPr>
      </p:pic>
      <p:sp>
        <p:nvSpPr>
          <p:cNvPr id="5" name="TextBox 4"/>
          <p:cNvSpPr txBox="1"/>
          <p:nvPr/>
        </p:nvSpPr>
        <p:spPr>
          <a:xfrm>
            <a:off x="0" y="6400800"/>
            <a:ext cx="591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Hinton et al. 2012.</a:t>
            </a:r>
          </a:p>
        </p:txBody>
      </p:sp>
    </p:spTree>
    <p:extLst>
      <p:ext uri="{BB962C8B-B14F-4D97-AF65-F5344CB8AC3E}">
        <p14:creationId xmlns:p14="http://schemas.microsoft.com/office/powerpoint/2010/main" val="212003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Total Parameters on Switchboard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685800"/>
          <a:ext cx="914400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4770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(Maas, Qi, </a:t>
            </a:r>
            <a:r>
              <a:rPr lang="en-US" sz="1600" dirty="0" err="1"/>
              <a:t>Xie</a:t>
            </a:r>
            <a:r>
              <a:rPr lang="en-US" sz="1600" dirty="0"/>
              <a:t>, </a:t>
            </a:r>
            <a:r>
              <a:rPr lang="en-US" sz="1600" dirty="0" err="1"/>
              <a:t>Hannun</a:t>
            </a:r>
            <a:r>
              <a:rPr lang="en-US" sz="1600" dirty="0"/>
              <a:t>, </a:t>
            </a:r>
            <a:r>
              <a:rPr lang="en-US" sz="1600" dirty="0" err="1"/>
              <a:t>Lengerich</a:t>
            </a:r>
            <a:r>
              <a:rPr lang="en-US" sz="1600" dirty="0"/>
              <a:t>, </a:t>
            </a:r>
            <a:r>
              <a:rPr lang="en-US" sz="1600" dirty="0" err="1"/>
              <a:t>Jurafsky</a:t>
            </a:r>
            <a:r>
              <a:rPr lang="en-US" sz="1600" dirty="0"/>
              <a:t>, &amp; Ng. </a:t>
            </a:r>
            <a:r>
              <a:rPr lang="en-US" dirty="0"/>
              <a:t>2017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33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77"/>
    </mc:Choice>
    <mc:Fallback xmlns="">
      <p:transition xmlns:p14="http://schemas.microsoft.com/office/powerpoint/2010/main" spd="slow" advTm="477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6" y="1393680"/>
            <a:ext cx="8280708" cy="40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2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 Strong DNN Acoustic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</a:t>
            </a:r>
          </a:p>
          <a:p>
            <a:r>
              <a:rPr lang="en-US" dirty="0"/>
              <a:t>At least 3 hidden layers</a:t>
            </a:r>
          </a:p>
          <a:p>
            <a:r>
              <a:rPr lang="en-US" dirty="0"/>
              <a:t>Training data</a:t>
            </a:r>
          </a:p>
          <a:p>
            <a:r>
              <a:rPr lang="en-US" dirty="0"/>
              <a:t>Less important:</a:t>
            </a:r>
          </a:p>
          <a:p>
            <a:pPr lvl="1"/>
            <a:r>
              <a:rPr lang="en-US" dirty="0"/>
              <a:t>Dropout regularization</a:t>
            </a:r>
          </a:p>
          <a:p>
            <a:pPr lvl="1"/>
            <a:r>
              <a:rPr lang="en-US" dirty="0"/>
              <a:t>Specific optimization algorithm settings</a:t>
            </a:r>
          </a:p>
          <a:p>
            <a:pPr lvl="1"/>
            <a:r>
              <a:rPr lang="en-US" dirty="0"/>
              <a:t>Initialization (we don’t need pre-training)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(Maas, Qi, </a:t>
            </a:r>
            <a:r>
              <a:rPr lang="en-US" sz="1600" dirty="0" err="1"/>
              <a:t>Xie</a:t>
            </a:r>
            <a:r>
              <a:rPr lang="en-US" sz="1600" dirty="0"/>
              <a:t>, </a:t>
            </a:r>
            <a:r>
              <a:rPr lang="en-US" sz="1600" dirty="0" err="1"/>
              <a:t>Hannun</a:t>
            </a:r>
            <a:r>
              <a:rPr lang="en-US" sz="1600" dirty="0"/>
              <a:t>, </a:t>
            </a:r>
            <a:r>
              <a:rPr lang="en-US" sz="1600" dirty="0" err="1"/>
              <a:t>Lengerich</a:t>
            </a:r>
            <a:r>
              <a:rPr lang="en-US" sz="1600" dirty="0"/>
              <a:t>, </a:t>
            </a:r>
            <a:r>
              <a:rPr lang="en-US" sz="1600" dirty="0" err="1"/>
              <a:t>Jurafsky</a:t>
            </a:r>
            <a:r>
              <a:rPr lang="en-US" sz="1600" dirty="0"/>
              <a:t>, &amp; Ng. </a:t>
            </a:r>
            <a:r>
              <a:rPr lang="en-US" dirty="0"/>
              <a:t>2017</a:t>
            </a:r>
            <a:r>
              <a:rPr lang="en-US" sz="16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4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85"/>
    </mc:Choice>
    <mc:Fallback xmlns="">
      <p:transition spd="slow" advTm="9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Time frequency domain CNN</a:t>
            </a:r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752600"/>
            <a:ext cx="8524875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5867400"/>
            <a:ext cx="6760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Pooling in time axis helps reducing the number of operations in the DNN layers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66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35011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09650"/>
            <a:ext cx="7772400" cy="5010150"/>
          </a:xfrm>
        </p:spPr>
        <p:txBody>
          <a:bodyPr/>
          <a:lstStyle/>
          <a:p>
            <a:r>
              <a:rPr lang="en-US" dirty="0"/>
              <a:t>Slide your filters along the frequency axis of </a:t>
            </a:r>
            <a:r>
              <a:rPr lang="en-US" dirty="0" err="1"/>
              <a:t>filterbank</a:t>
            </a:r>
            <a:r>
              <a:rPr lang="en-US" dirty="0"/>
              <a:t> features</a:t>
            </a:r>
          </a:p>
          <a:p>
            <a:r>
              <a:rPr lang="en-US" dirty="0"/>
              <a:t>Great for spectral distortions (e.g. short wave radio)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420861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81911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(Sainath, Mohamed, Kingsbury, &amp; </a:t>
            </a:r>
            <a:r>
              <a:rPr lang="en-US" sz="1400" dirty="0" err="1"/>
              <a:t>Ramabhadran</a:t>
            </a:r>
            <a:r>
              <a:rPr lang="en-US" sz="1400" dirty="0"/>
              <a:t>. 2013)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31169" r="70011" b="45461"/>
          <a:stretch/>
        </p:blipFill>
        <p:spPr bwMode="auto">
          <a:xfrm rot="5400000">
            <a:off x="4303159" y="5012291"/>
            <a:ext cx="122348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95" y="2869322"/>
            <a:ext cx="2884405" cy="18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2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CNNs, DNNs, &amp; GMMs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from Tara Sainath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038600"/>
            <a:ext cx="451485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77152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34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Acoustic modeling is the most important part of speech recognition pipeline</a:t>
            </a:r>
          </a:p>
          <a:p>
            <a:r>
              <a:rPr lang="en-US" altLang="ko-KR" dirty="0"/>
              <a:t>Frame-wise recognition using CD-</a:t>
            </a:r>
            <a:r>
              <a:rPr lang="en-US" altLang="ko-KR" dirty="0" err="1"/>
              <a:t>triphone</a:t>
            </a:r>
            <a:r>
              <a:rPr lang="en-US" altLang="ko-KR" dirty="0"/>
              <a:t> states can be done with FCDNN or CNN, but needs complex decoding using HMM or WFST</a:t>
            </a:r>
          </a:p>
          <a:p>
            <a:r>
              <a:rPr lang="en-US" altLang="ko-KR" dirty="0"/>
              <a:t>Word or word-piece based modeling is the direction of AM, but needs a large corpus and complex DNN models (RNN).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05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rticulation vowe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0" y="1690689"/>
            <a:ext cx="32289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iculation vowel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79" y="2513146"/>
            <a:ext cx="4585550" cy="29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19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1.9|11.2|2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25439</TotalTime>
  <Words>4067</Words>
  <Application>Microsoft Office PowerPoint</Application>
  <PresentationFormat>화면 슬라이드 쇼(4:3)</PresentationFormat>
  <Paragraphs>698</Paragraphs>
  <Slides>84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7" baseType="lpstr">
      <vt:lpstr>ＭＳ Ｐゴシック</vt:lpstr>
      <vt:lpstr>굴림</vt:lpstr>
      <vt:lpstr>맑은 고딕</vt:lpstr>
      <vt:lpstr>Arial</vt:lpstr>
      <vt:lpstr>Calibri</vt:lpstr>
      <vt:lpstr>Corbel</vt:lpstr>
      <vt:lpstr>Helvetica</vt:lpstr>
      <vt:lpstr>Symbol</vt:lpstr>
      <vt:lpstr>Times New Roman</vt:lpstr>
      <vt:lpstr>Wingdings</vt:lpstr>
      <vt:lpstr>Office 테마</vt:lpstr>
      <vt:lpstr>Equation</vt:lpstr>
      <vt:lpstr>Visio</vt:lpstr>
      <vt:lpstr>HMM 기반의 음성인식 Speech Recognition with Hidden Markov Models </vt:lpstr>
      <vt:lpstr>음성인식 응용</vt:lpstr>
      <vt:lpstr>음성인식 방법의 역사</vt:lpstr>
      <vt:lpstr>음성인식의 역사</vt:lpstr>
      <vt:lpstr>음성의 모델링</vt:lpstr>
      <vt:lpstr>Acoustic modeling</vt:lpstr>
      <vt:lpstr>TIMIT Phone</vt:lpstr>
      <vt:lpstr>PowerPoint 프레젠테이션</vt:lpstr>
      <vt:lpstr>모음</vt:lpstr>
      <vt:lpstr>자음</vt:lpstr>
      <vt:lpstr>Tri-phone </vt:lpstr>
      <vt:lpstr>Hierarchical modeling of speech</vt:lpstr>
      <vt:lpstr>Phonetic context</vt:lpstr>
      <vt:lpstr>Three state phone models (triphone)</vt:lpstr>
      <vt:lpstr>Acoustic modeling</vt:lpstr>
      <vt:lpstr>HMM 기반 음성인식  알고리즘의 기초</vt:lpstr>
      <vt:lpstr>대용량 음성인식, 왜 어려운가?</vt:lpstr>
      <vt:lpstr>음성인식 에러율 (task dependent) </vt:lpstr>
      <vt:lpstr>음성인식 - knowledge integration</vt:lpstr>
      <vt:lpstr>통계적 분류 - Bayes’ theorem</vt:lpstr>
      <vt:lpstr>Maximum likelihood (최대우도) and Maximum a Posteriori (최대 사후확율)</vt:lpstr>
      <vt:lpstr>Statistical speech recognition (통계적 음성인식)</vt:lpstr>
      <vt:lpstr>음성인식기 모델의 세가지 요소</vt:lpstr>
      <vt:lpstr>Hierarchical modeling of speech</vt:lpstr>
      <vt:lpstr>Feature vector after MFCC</vt:lpstr>
      <vt:lpstr>Acoustic modeling with phoneme</vt:lpstr>
      <vt:lpstr>TIMIT Phone</vt:lpstr>
      <vt:lpstr>PowerPoint 프레젠테이션</vt:lpstr>
      <vt:lpstr>각 phoneme의 input feature vector를 이용한 모델링</vt:lpstr>
      <vt:lpstr>Multivariate Gaussians</vt:lpstr>
      <vt:lpstr>Multivariate Gaussians</vt:lpstr>
      <vt:lpstr>Gaussian Mixture Modeling</vt:lpstr>
      <vt:lpstr>Gaussian mixture model of phones</vt:lpstr>
      <vt:lpstr>PowerPoint 프레젠테이션</vt:lpstr>
      <vt:lpstr>Three state phone models (triphone)</vt:lpstr>
      <vt:lpstr>Context dependent phone models</vt:lpstr>
      <vt:lpstr>State clustering</vt:lpstr>
      <vt:lpstr>CD-triphone models (GMM)</vt:lpstr>
      <vt:lpstr>음성인식기 모델의 세가지 요소</vt:lpstr>
      <vt:lpstr>Maximum likelihood (최대우도) and Maximum a Posteriori (최대 사후확율)</vt:lpstr>
      <vt:lpstr>(iii) Hidden Markov Model</vt:lpstr>
      <vt:lpstr>Markov model </vt:lpstr>
      <vt:lpstr>Hidden Markov model</vt:lpstr>
      <vt:lpstr>HMM과 음성신호의 대응관계</vt:lpstr>
      <vt:lpstr>Hidden Markov model for speech recognition</vt:lpstr>
      <vt:lpstr>음향모델 훈련용 네트워크 구성</vt:lpstr>
      <vt:lpstr>HMM 기반 연속음성인식 이론</vt:lpstr>
      <vt:lpstr>언어모델(language model)</vt:lpstr>
      <vt:lpstr>HMM 기반 연속음성인식 과정</vt:lpstr>
      <vt:lpstr>인식용 전체 네트워크 상세구조</vt:lpstr>
      <vt:lpstr>대어휘 처리를 위한 검색공간 최적화</vt:lpstr>
      <vt:lpstr>Training: TIMIT Corpus</vt:lpstr>
      <vt:lpstr>Labeling speech (W)</vt:lpstr>
      <vt:lpstr>Speech recognition on TIMIT</vt:lpstr>
      <vt:lpstr>HMM for the  digit recognition task</vt:lpstr>
      <vt:lpstr>HMM network search</vt:lpstr>
      <vt:lpstr>HMM base speech recognition implementation</vt:lpstr>
      <vt:lpstr>PowerPoint 프레젠테이션</vt:lpstr>
      <vt:lpstr>PowerPoint 프레젠테이션</vt:lpstr>
      <vt:lpstr>PowerPoint 프레젠테이션</vt:lpstr>
      <vt:lpstr>Computer architecture for speech recognition</vt:lpstr>
      <vt:lpstr>PowerPoint 프레젠테이션</vt:lpstr>
      <vt:lpstr>Speech recognition for large vocabulary (&gt;60K) </vt:lpstr>
      <vt:lpstr>Recognition Network Example </vt:lpstr>
      <vt:lpstr>Parallel scalability</vt:lpstr>
      <vt:lpstr>Irregular network search   &lt;-&gt; parallel scalability</vt:lpstr>
      <vt:lpstr>Decoding time comparison</vt:lpstr>
      <vt:lpstr>왜 순수인공신경망이 좋은가?</vt:lpstr>
      <vt:lpstr>Acoustic modeling classification</vt:lpstr>
      <vt:lpstr>AM: CD tri-phone states vs word or characters</vt:lpstr>
      <vt:lpstr>Choice of AM labels</vt:lpstr>
      <vt:lpstr>GMM vs DNN performance according to the data size</vt:lpstr>
      <vt:lpstr>DNN based CD tri-phone states modeling</vt:lpstr>
      <vt:lpstr>DNN Hybrid Acoustic Models</vt:lpstr>
      <vt:lpstr>Input features</vt:lpstr>
      <vt:lpstr>Training procedure for DNN</vt:lpstr>
      <vt:lpstr>Complexity in softmax function</vt:lpstr>
      <vt:lpstr>Hybrid Systems (DNN-HMM) now Dominate ASR</vt:lpstr>
      <vt:lpstr>Scaling Total Parameters on Switchboard</vt:lpstr>
      <vt:lpstr>Building A Strong DNN Acoustic Model</vt:lpstr>
      <vt:lpstr>Time frequency domain CNN</vt:lpstr>
      <vt:lpstr>Convolutional Networks</vt:lpstr>
      <vt:lpstr>Comparing CNNs, DNNs, &amp; GMMs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및 VLSI 특강:  실시간 음성 및 오디오 마이닝 시스템 설계</dc:title>
  <dc:creator>Wonyong Sung</dc:creator>
  <cp:lastModifiedBy>성원용</cp:lastModifiedBy>
  <cp:revision>88</cp:revision>
  <cp:lastPrinted>2018-03-06T06:37:41Z</cp:lastPrinted>
  <dcterms:created xsi:type="dcterms:W3CDTF">2014-03-03T05:31:30Z</dcterms:created>
  <dcterms:modified xsi:type="dcterms:W3CDTF">2022-06-21T05:43:10Z</dcterms:modified>
</cp:coreProperties>
</file>